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256" r:id="rId3"/>
    <p:sldId id="257" r:id="rId4"/>
    <p:sldId id="267" r:id="rId5"/>
    <p:sldId id="364" r:id="rId6"/>
    <p:sldId id="366" r:id="rId7"/>
    <p:sldId id="365" r:id="rId8"/>
    <p:sldId id="367" r:id="rId9"/>
    <p:sldId id="380" r:id="rId10"/>
    <p:sldId id="381" r:id="rId11"/>
    <p:sldId id="412" r:id="rId12"/>
    <p:sldId id="413" r:id="rId13"/>
    <p:sldId id="382" r:id="rId14"/>
    <p:sldId id="414" r:id="rId15"/>
    <p:sldId id="385" r:id="rId16"/>
    <p:sldId id="415" r:id="rId17"/>
    <p:sldId id="390" r:id="rId18"/>
    <p:sldId id="416" r:id="rId19"/>
    <p:sldId id="417" r:id="rId20"/>
    <p:sldId id="418" r:id="rId21"/>
    <p:sldId id="420" r:id="rId22"/>
    <p:sldId id="423" r:id="rId23"/>
    <p:sldId id="421" r:id="rId24"/>
    <p:sldId id="437" r:id="rId25"/>
    <p:sldId id="404" r:id="rId26"/>
    <p:sldId id="424" r:id="rId27"/>
    <p:sldId id="429" r:id="rId28"/>
    <p:sldId id="432" r:id="rId29"/>
    <p:sldId id="391" r:id="rId30"/>
    <p:sldId id="427" r:id="rId31"/>
    <p:sldId id="430" r:id="rId32"/>
    <p:sldId id="396" r:id="rId33"/>
    <p:sldId id="398" r:id="rId34"/>
    <p:sldId id="400" r:id="rId35"/>
    <p:sldId id="433" r:id="rId36"/>
    <p:sldId id="408" r:id="rId37"/>
    <p:sldId id="25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12" autoAdjust="0"/>
    <p:restoredTop sz="94660"/>
  </p:normalViewPr>
  <p:slideViewPr>
    <p:cSldViewPr snapToGrid="0">
      <p:cViewPr varScale="1">
        <p:scale>
          <a:sx n="77" d="100"/>
          <a:sy n="77" d="100"/>
        </p:scale>
        <p:origin x="120" y="16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25888-3167-4A42-B8E5-C7414E09B9A2}" type="datetimeFigureOut">
              <a:rPr lang="zh-CN" altLang="en-US" smtClean="0"/>
              <a:t>2023-09-14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B8EDC-92E3-4F13-99B2-10E350DBC2B6}" type="slidenum">
              <a:rPr lang="zh-CN" altLang="en-US" smtClean="0"/>
              <a:t>‹#›</a:t>
            </a:fld>
            <a:endParaRPr lang="zh-CN" altLang="en-US"/>
          </a:p>
        </p:txBody>
      </p:sp>
    </p:spTree>
    <p:extLst>
      <p:ext uri="{BB962C8B-B14F-4D97-AF65-F5344CB8AC3E}">
        <p14:creationId xmlns:p14="http://schemas.microsoft.com/office/powerpoint/2010/main" val="3447245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B8EDC-92E3-4F13-99B2-10E350DBC2B6}" type="slidenum">
              <a:rPr lang="zh-CN" altLang="en-US" smtClean="0"/>
              <a:t>1</a:t>
            </a:fld>
            <a:endParaRPr lang="zh-CN" altLang="en-US"/>
          </a:p>
        </p:txBody>
      </p:sp>
    </p:spTree>
    <p:extLst>
      <p:ext uri="{BB962C8B-B14F-4D97-AF65-F5344CB8AC3E}">
        <p14:creationId xmlns:p14="http://schemas.microsoft.com/office/powerpoint/2010/main" val="3718929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22</a:t>
            </a:fld>
            <a:endParaRPr lang="zh-CN" altLang="en-US"/>
          </a:p>
        </p:txBody>
      </p:sp>
    </p:spTree>
    <p:extLst>
      <p:ext uri="{BB962C8B-B14F-4D97-AF65-F5344CB8AC3E}">
        <p14:creationId xmlns:p14="http://schemas.microsoft.com/office/powerpoint/2010/main" val="160171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23</a:t>
            </a:fld>
            <a:endParaRPr lang="zh-CN" altLang="en-US"/>
          </a:p>
        </p:txBody>
      </p:sp>
    </p:spTree>
    <p:extLst>
      <p:ext uri="{BB962C8B-B14F-4D97-AF65-F5344CB8AC3E}">
        <p14:creationId xmlns:p14="http://schemas.microsoft.com/office/powerpoint/2010/main" val="3635775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24</a:t>
            </a:fld>
            <a:endParaRPr lang="zh-CN" altLang="en-US"/>
          </a:p>
        </p:txBody>
      </p:sp>
    </p:spTree>
    <p:extLst>
      <p:ext uri="{BB962C8B-B14F-4D97-AF65-F5344CB8AC3E}">
        <p14:creationId xmlns:p14="http://schemas.microsoft.com/office/powerpoint/2010/main" val="2195889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DDFF2-876D-4B5A-BA12-EB9911988D8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182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DDFF2-876D-4B5A-BA12-EB9911988D8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269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DDFF2-876D-4B5A-BA12-EB9911988D8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4547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16</a:t>
            </a:fld>
            <a:endParaRPr lang="zh-CN" altLang="en-US"/>
          </a:p>
        </p:txBody>
      </p:sp>
    </p:spTree>
    <p:extLst>
      <p:ext uri="{BB962C8B-B14F-4D97-AF65-F5344CB8AC3E}">
        <p14:creationId xmlns:p14="http://schemas.microsoft.com/office/powerpoint/2010/main" val="388611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18</a:t>
            </a:fld>
            <a:endParaRPr lang="zh-CN" altLang="en-US"/>
          </a:p>
        </p:txBody>
      </p:sp>
    </p:spTree>
    <p:extLst>
      <p:ext uri="{BB962C8B-B14F-4D97-AF65-F5344CB8AC3E}">
        <p14:creationId xmlns:p14="http://schemas.microsoft.com/office/powerpoint/2010/main" val="62437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19</a:t>
            </a:fld>
            <a:endParaRPr lang="zh-CN" altLang="en-US"/>
          </a:p>
        </p:txBody>
      </p:sp>
    </p:spTree>
    <p:extLst>
      <p:ext uri="{BB962C8B-B14F-4D97-AF65-F5344CB8AC3E}">
        <p14:creationId xmlns:p14="http://schemas.microsoft.com/office/powerpoint/2010/main" val="146408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20</a:t>
            </a:fld>
            <a:endParaRPr lang="zh-CN" altLang="en-US"/>
          </a:p>
        </p:txBody>
      </p:sp>
    </p:spTree>
    <p:extLst>
      <p:ext uri="{BB962C8B-B14F-4D97-AF65-F5344CB8AC3E}">
        <p14:creationId xmlns:p14="http://schemas.microsoft.com/office/powerpoint/2010/main" val="2257882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21</a:t>
            </a:fld>
            <a:endParaRPr lang="zh-CN" altLang="en-US"/>
          </a:p>
        </p:txBody>
      </p:sp>
    </p:spTree>
    <p:extLst>
      <p:ext uri="{BB962C8B-B14F-4D97-AF65-F5344CB8AC3E}">
        <p14:creationId xmlns:p14="http://schemas.microsoft.com/office/powerpoint/2010/main" val="407367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B79EA-F346-CC4D-4898-81A80C61DA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59A0632-ED0E-E311-487D-191D330857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10A477-E149-AF53-4359-74245AFAB2E3}"/>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34632880-2176-A284-AA31-3F95DBB366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3A9840-4C7D-C52B-EDF3-8CEB3F9E9435}"/>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3055026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67BBE-4228-BF8E-B2F3-53D23CE9969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6C8FFAB-DCF3-215D-4BDD-7DC7A0F50F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79A07-1469-D3E2-5E47-11644A6AEA44}"/>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06FE8A2E-11EA-7DB2-7004-6C643FEAEB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9C9FFE-D459-B70C-0A39-9D1C312729D8}"/>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20287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2801084-E706-5D22-7A15-BAD6DB28DBF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8E7992-0058-3181-3B73-E2B76765380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765C95-054D-24E6-00D4-588882C0C36B}"/>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C02D5A34-4B0E-3295-8D5B-21E3B5F405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BF7857-5B56-40E0-A161-350D2B8CAE11}"/>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857956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B67FFD9-13EE-4D17-81FD-E0541444F2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A7990D-E4EE-47C1-AB4E-B12891973D6C}"/>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A7503CA5-3F04-4E75-97A0-45345E41CA9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5AAD4A7-4C0D-42FC-9108-2ED67A0C434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
        <p:nvSpPr>
          <p:cNvPr id="7" name="标题 6">
            <a:extLst>
              <a:ext uri="{FF2B5EF4-FFF2-40B4-BE49-F238E27FC236}">
                <a16:creationId xmlns:a16="http://schemas.microsoft.com/office/drawing/2014/main" id="{981CFA5B-9C75-431B-9A3A-3C1D28020A5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74575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A771F-7B4C-4318-A415-CB6A488FBC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F0945C-E431-4093-BE94-7F65D28EDE45}"/>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6D007A-9FFC-4A0C-BA8E-E50EB067B1F2}"/>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2E81ADC2-1996-49F5-B53E-53768A778FD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934708D-D0E4-489A-99DA-760DC1BF75CA}"/>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4237138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2A19B-BB84-4D6E-B70B-58D5335BAD4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908342-6606-452E-A814-E82945228D1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06007E-5979-4F14-BC1B-D0E6713E68D1}"/>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97D13BA7-F26D-47F7-BBFF-2B5AD8FAEB4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7846C3E-94C0-46BC-A029-BC3F7E1403D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2979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EF529-256A-439B-A30E-EDC44980F2F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124E4A-F32F-416C-9721-4715B0EE559E}"/>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0F2D05-70BB-43AA-965F-8CC4411D3ADD}"/>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359B6A-3D59-4D24-A396-25C6D1B40D59}"/>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6" name="页脚占位符 5">
            <a:extLst>
              <a:ext uri="{FF2B5EF4-FFF2-40B4-BE49-F238E27FC236}">
                <a16:creationId xmlns:a16="http://schemas.microsoft.com/office/drawing/2014/main" id="{0594F15D-D4C4-4A92-9EA3-0A640A77D05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F5A548E-CF28-4C1A-A4AE-CC826D3D3A68}"/>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597675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F8511-F468-4E26-A2E7-441EAC799263}"/>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169C467-6231-43E2-92E8-BA1258EC937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E3C81D-8903-44C6-9AB0-08167EDD5B81}"/>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708637-A167-4705-A9FC-E0D491473BC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731AAEA-DE31-46CC-9903-AA749F212887}"/>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F15634-513E-4F10-B11A-7C556A314AD6}"/>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8" name="页脚占位符 7">
            <a:extLst>
              <a:ext uri="{FF2B5EF4-FFF2-40B4-BE49-F238E27FC236}">
                <a16:creationId xmlns:a16="http://schemas.microsoft.com/office/drawing/2014/main" id="{EFAFBB16-64E9-4990-8732-E019232297C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2B8F2585-6B8E-4185-A5D8-1019378AFB27}"/>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106775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91FE5-FA94-4C99-9723-46D059BDE23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59FC6C0-BD01-4364-BBE5-A8D41B903FCA}"/>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4" name="页脚占位符 3">
            <a:extLst>
              <a:ext uri="{FF2B5EF4-FFF2-40B4-BE49-F238E27FC236}">
                <a16:creationId xmlns:a16="http://schemas.microsoft.com/office/drawing/2014/main" id="{4A3A231D-3C79-4F0E-AB3F-863EBE2F093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D8F12A94-DB1F-4E4B-8439-1964DCF6A2E8}"/>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3545125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DC94FD-7461-4E0C-91E4-A2D0BC5999ED}"/>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3" name="页脚占位符 2">
            <a:extLst>
              <a:ext uri="{FF2B5EF4-FFF2-40B4-BE49-F238E27FC236}">
                <a16:creationId xmlns:a16="http://schemas.microsoft.com/office/drawing/2014/main" id="{021439BB-B81C-4403-A679-824EC57F9D2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550F8A9-8F18-4966-AD61-3C125575C520}"/>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817712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867E8-6B28-40D5-9D48-22DD0E006D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B1347-4959-4755-A292-86A93C08449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46BCDB5-97C7-454A-AD53-0C0D82F6580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5666CB-92CD-4AF0-A460-F91D85672FE9}"/>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6" name="页脚占位符 5">
            <a:extLst>
              <a:ext uri="{FF2B5EF4-FFF2-40B4-BE49-F238E27FC236}">
                <a16:creationId xmlns:a16="http://schemas.microsoft.com/office/drawing/2014/main" id="{4995796A-5C7D-4E62-9B03-1F74A48FD35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7CF884F-ED2A-4AA0-A24A-8B4F537D9FA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63437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3AEC6-51E3-B45D-A8D9-925018C9B3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409F45-9E20-253E-775E-2A551B6B684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E9E331-6237-64F6-F9B6-6005045053F7}"/>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4EBDA09B-A1AA-092F-DD2E-90A6EAC9E0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E2C21F-6EC1-9E27-A4C7-00CB6F643177}"/>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2627602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DCD88-6B1C-439F-9B39-B775BD823D9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E61B38-4AC9-4A70-9F08-7E4025F6C14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E4647C2-02C1-4D1C-B0DA-BDDC3232C66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8241D6-E43A-4A88-89BB-D5C525F1F281}"/>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6" name="页脚占位符 5">
            <a:extLst>
              <a:ext uri="{FF2B5EF4-FFF2-40B4-BE49-F238E27FC236}">
                <a16:creationId xmlns:a16="http://schemas.microsoft.com/office/drawing/2014/main" id="{BAFD275C-70E3-4647-B00B-AA271C64B28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E10C2AF-A9C1-4390-BCC2-49B6D0E3D58C}"/>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3181056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86EA-CB0C-444B-83B7-A9784E1CE0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D1A57C8-3A22-450E-A3AC-C90C7C1102E6}"/>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351751-015B-420D-88F8-588B68520068}"/>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CC42ADF5-AF84-4A85-9C30-A7540DE69D2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23B3E3-D5CC-44A7-B14C-783805A6ECCA}"/>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669505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A34733-0917-4C2C-B41D-9D9A435189B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633892C-E217-406C-AB4B-593F32B35947}"/>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BC41FE-CD5C-459E-9CCD-FCD9C372E223}"/>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6771C4CC-B235-4D59-81D5-AC424185B72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156569E-5EB0-4035-9583-A9228B2DBF9B}"/>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887954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EC94A-D16B-97DD-DF84-CC68865E0CE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7DB6A0-F56F-2D4F-EF56-FC04E04B4C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BD09890-9EC0-DD92-4EE6-D8A1C7BCCA28}"/>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08FA6E35-7943-B4CC-FFF4-C80A6CCC2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884639-4B17-A10B-67A5-DACCA4D045C1}"/>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397187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E46F6-57F9-7D39-AF2D-66E52A971C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44BA1C-4EA5-94F0-5E76-41457F2D0E5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427BB6C-53B3-A51E-8973-827D0C2D070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7467426-4EB5-9368-272B-BBD62ACCF43A}"/>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6" name="页脚占位符 5">
            <a:extLst>
              <a:ext uri="{FF2B5EF4-FFF2-40B4-BE49-F238E27FC236}">
                <a16:creationId xmlns:a16="http://schemas.microsoft.com/office/drawing/2014/main" id="{AD02309E-A996-B4F1-D68C-301BA65AEC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2CA228-7898-D11C-6E65-0B7F74342054}"/>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53641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4AC73-A1EE-D149-3D92-62E9E66C15A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802FAC0-1C54-483F-219B-2A9B937283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126EDC5-8CAA-857C-9973-FE25AC7A024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56F0625-96BC-6AC0-C2ED-6AD608753D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D907F8-FC25-0BF6-2AE8-0C51458AFE7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49AC380-627F-16CE-2346-9070BEF9BCE3}"/>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8" name="页脚占位符 7">
            <a:extLst>
              <a:ext uri="{FF2B5EF4-FFF2-40B4-BE49-F238E27FC236}">
                <a16:creationId xmlns:a16="http://schemas.microsoft.com/office/drawing/2014/main" id="{CC672429-6322-4547-7781-B3835027DB8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2390F0A-DB1D-309A-B587-ECDE0C54A679}"/>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359295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BAAAC6-AD50-5A0C-5820-CA803B1D7A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366AE30-1F38-5288-5901-B68A5BA41B4E}"/>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4" name="页脚占位符 3">
            <a:extLst>
              <a:ext uri="{FF2B5EF4-FFF2-40B4-BE49-F238E27FC236}">
                <a16:creationId xmlns:a16="http://schemas.microsoft.com/office/drawing/2014/main" id="{9B04A43D-73EE-915E-2D9F-1A8B4136AC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769FBE0-880F-CB64-7FA9-BFBFE07A9C49}"/>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187752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1BD507-51E4-1585-ECA0-50575266B298}"/>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3" name="页脚占位符 2">
            <a:extLst>
              <a:ext uri="{FF2B5EF4-FFF2-40B4-BE49-F238E27FC236}">
                <a16:creationId xmlns:a16="http://schemas.microsoft.com/office/drawing/2014/main" id="{F92A6DFA-E407-AA36-7CE2-0A73DBC938C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89AC96-1332-5437-1A9F-2EA35F6B1E37}"/>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2174662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F525E-B65F-6526-DF3D-07F0E22D7A3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880948-CE38-4627-2B0F-C2AD031AC7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70737BC-B7D9-921B-8874-07CDD4754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1FB137-A06B-CCD7-2225-3238D66B60A2}"/>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6" name="页脚占位符 5">
            <a:extLst>
              <a:ext uri="{FF2B5EF4-FFF2-40B4-BE49-F238E27FC236}">
                <a16:creationId xmlns:a16="http://schemas.microsoft.com/office/drawing/2014/main" id="{A7ED18F8-3679-040F-1B0D-D0B1B440D0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3596D9-9C77-460F-C34C-C520EB25FF67}"/>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2484990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D344E-63CD-67CD-52D6-02E35C0AF6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727729B-5077-2D3B-A562-E46E6015D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11D414-9682-976D-E096-CADA44056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9BE90B-DA9C-4C96-991A-3ECA7001FD65}"/>
              </a:ext>
            </a:extLst>
          </p:cNvPr>
          <p:cNvSpPr>
            <a:spLocks noGrp="1"/>
          </p:cNvSpPr>
          <p:nvPr>
            <p:ph type="dt" sz="half" idx="10"/>
          </p:nvPr>
        </p:nvSpPr>
        <p:spPr/>
        <p:txBody>
          <a:bodyPr/>
          <a:lstStyle/>
          <a:p>
            <a:fld id="{51572546-CEFC-4436-94E2-0DDB7C980176}" type="datetimeFigureOut">
              <a:rPr lang="zh-CN" altLang="en-US" smtClean="0"/>
              <a:t>2023-09-14</a:t>
            </a:fld>
            <a:endParaRPr lang="zh-CN" altLang="en-US"/>
          </a:p>
        </p:txBody>
      </p:sp>
      <p:sp>
        <p:nvSpPr>
          <p:cNvPr id="6" name="页脚占位符 5">
            <a:extLst>
              <a:ext uri="{FF2B5EF4-FFF2-40B4-BE49-F238E27FC236}">
                <a16:creationId xmlns:a16="http://schemas.microsoft.com/office/drawing/2014/main" id="{CC6510C3-1A59-E1C9-512C-B07C12BA78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5BD51F-F289-939C-9C04-08AC32E43A13}"/>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3088545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1FC2DB7-87FC-6748-6F97-A4AEC0EA38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10B3881-E972-1AA2-6A6D-8424146669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83E7A4-577F-BD64-D42B-ACC65A703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572546-CEFC-4436-94E2-0DDB7C980176}" type="datetimeFigureOut">
              <a:rPr lang="zh-CN" altLang="en-US" smtClean="0"/>
              <a:t>2023-09-14</a:t>
            </a:fld>
            <a:endParaRPr lang="zh-CN" altLang="en-US"/>
          </a:p>
        </p:txBody>
      </p:sp>
      <p:sp>
        <p:nvSpPr>
          <p:cNvPr id="5" name="页脚占位符 4">
            <a:extLst>
              <a:ext uri="{FF2B5EF4-FFF2-40B4-BE49-F238E27FC236}">
                <a16:creationId xmlns:a16="http://schemas.microsoft.com/office/drawing/2014/main" id="{EC22DFE3-4A23-8959-100A-51B80B708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0450B08E-EAD0-BE65-3E17-EFC4ACCA1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1351559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FFDA568-3EA6-4AAD-9A32-7D055853A2EC}"/>
              </a:ext>
            </a:extLst>
          </p:cNvPr>
          <p:cNvCxnSpPr>
            <a:cxnSpLocks/>
          </p:cNvCxnSpPr>
          <p:nvPr userDrawn="1"/>
        </p:nvCxnSpPr>
        <p:spPr>
          <a:xfrm flipH="1">
            <a:off x="796413" y="457203"/>
            <a:ext cx="1" cy="818388"/>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7F1D3A9-379A-4C2E-B75D-69EC8F1C03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37277" y="365125"/>
            <a:ext cx="1095179" cy="1095179"/>
          </a:xfrm>
          <a:prstGeom prst="rect">
            <a:avLst/>
          </a:prstGeom>
        </p:spPr>
      </p:pic>
      <p:sp>
        <p:nvSpPr>
          <p:cNvPr id="17" name="标题占位符 16">
            <a:extLst>
              <a:ext uri="{FF2B5EF4-FFF2-40B4-BE49-F238E27FC236}">
                <a16:creationId xmlns:a16="http://schemas.microsoft.com/office/drawing/2014/main" id="{21F4ABA5-6907-4706-9361-4B8BBCB98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8" name="文本占位符 17">
            <a:extLst>
              <a:ext uri="{FF2B5EF4-FFF2-40B4-BE49-F238E27FC236}">
                <a16:creationId xmlns:a16="http://schemas.microsoft.com/office/drawing/2014/main" id="{E2F582D0-371F-4CC4-A03E-FDDABB1982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74667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erenlab.org/2017/06/07/phylogenomics/"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timetree.org/" TargetMode="Externa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scholar.google.com.hk/citations?view_op=view_citation&amp;hl=zh-CN&amp;user=2zk70T0AAAAJ&amp;citation_for_view=2zk70T0AAAAJ:ILKRHgRFtOwC" TargetMode="Externa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merenlab.org/2016/11/08/pangenomics-v2/" TargetMode="External"/><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hyperlink" Target="https://anvio.org/help/7/programs/anvi-compute-functional-enrichment/" TargetMode="Externa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BE5C6E1-562E-4F43-8E48-A85C02763475}"/>
              </a:ext>
            </a:extLst>
          </p:cNvPr>
          <p:cNvSpPr/>
          <p:nvPr/>
        </p:nvSpPr>
        <p:spPr>
          <a:xfrm>
            <a:off x="245805" y="167967"/>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9" name="矩形 8">
            <a:extLst>
              <a:ext uri="{FF2B5EF4-FFF2-40B4-BE49-F238E27FC236}">
                <a16:creationId xmlns:a16="http://schemas.microsoft.com/office/drawing/2014/main" id="{CE9F6E68-3A3C-420E-9E25-3B25DC0ECE73}"/>
              </a:ext>
            </a:extLst>
          </p:cNvPr>
          <p:cNvSpPr/>
          <p:nvPr/>
        </p:nvSpPr>
        <p:spPr>
          <a:xfrm>
            <a:off x="245805" y="4866969"/>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0" name="矩形 9">
            <a:extLst>
              <a:ext uri="{FF2B5EF4-FFF2-40B4-BE49-F238E27FC236}">
                <a16:creationId xmlns:a16="http://schemas.microsoft.com/office/drawing/2014/main" id="{78576889-C4F4-4318-8A05-A6898DCE49DC}"/>
              </a:ext>
            </a:extLst>
          </p:cNvPr>
          <p:cNvSpPr/>
          <p:nvPr/>
        </p:nvSpPr>
        <p:spPr>
          <a:xfrm>
            <a:off x="10096807" y="167967"/>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1" name="矩形 10">
            <a:extLst>
              <a:ext uri="{FF2B5EF4-FFF2-40B4-BE49-F238E27FC236}">
                <a16:creationId xmlns:a16="http://schemas.microsoft.com/office/drawing/2014/main" id="{B15BA374-3F0A-49D8-8DE4-198987C3844D}"/>
              </a:ext>
            </a:extLst>
          </p:cNvPr>
          <p:cNvSpPr/>
          <p:nvPr/>
        </p:nvSpPr>
        <p:spPr>
          <a:xfrm>
            <a:off x="10096807" y="4866969"/>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2" name="圆角矩形 7">
            <a:extLst>
              <a:ext uri="{FF2B5EF4-FFF2-40B4-BE49-F238E27FC236}">
                <a16:creationId xmlns:a16="http://schemas.microsoft.com/office/drawing/2014/main" id="{B057C368-9FD3-4CAE-98F5-F33CC8550795}"/>
              </a:ext>
            </a:extLst>
          </p:cNvPr>
          <p:cNvSpPr/>
          <p:nvPr/>
        </p:nvSpPr>
        <p:spPr>
          <a:xfrm>
            <a:off x="459197" y="392676"/>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pic>
        <p:nvPicPr>
          <p:cNvPr id="13" name="图片 12">
            <a:extLst>
              <a:ext uri="{FF2B5EF4-FFF2-40B4-BE49-F238E27FC236}">
                <a16:creationId xmlns:a16="http://schemas.microsoft.com/office/drawing/2014/main" id="{27940F96-8683-4950-8740-F54FC48A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4325" y="660400"/>
            <a:ext cx="1206500" cy="1206500"/>
          </a:xfrm>
          <a:prstGeom prst="rect">
            <a:avLst/>
          </a:prstGeom>
        </p:spPr>
      </p:pic>
      <p:sp>
        <p:nvSpPr>
          <p:cNvPr id="14" name="文本框 13">
            <a:extLst>
              <a:ext uri="{FF2B5EF4-FFF2-40B4-BE49-F238E27FC236}">
                <a16:creationId xmlns:a16="http://schemas.microsoft.com/office/drawing/2014/main" id="{E5C412AD-28BB-427B-BAC4-0EB40C70E20A}"/>
              </a:ext>
            </a:extLst>
          </p:cNvPr>
          <p:cNvSpPr txBox="1"/>
          <p:nvPr/>
        </p:nvSpPr>
        <p:spPr>
          <a:xfrm>
            <a:off x="2385592" y="2598003"/>
            <a:ext cx="7532963"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1C4885"/>
                </a:solidFill>
                <a:effectLst/>
                <a:uLnTx/>
                <a:uFillTx/>
                <a:latin typeface="汉仪大宋简" panose="02010609000101010101" pitchFamily="49" charset="-122"/>
                <a:ea typeface="汉仪大宋简" panose="02010609000101010101" pitchFamily="49" charset="-122"/>
                <a:cs typeface="+mn-ea"/>
                <a:sym typeface="+mn-lt"/>
              </a:rPr>
              <a:t>原绿球藻进化与生态</a:t>
            </a:r>
          </a:p>
        </p:txBody>
      </p:sp>
      <p:cxnSp>
        <p:nvCxnSpPr>
          <p:cNvPr id="15" name="直接连接符 14">
            <a:extLst>
              <a:ext uri="{FF2B5EF4-FFF2-40B4-BE49-F238E27FC236}">
                <a16:creationId xmlns:a16="http://schemas.microsoft.com/office/drawing/2014/main" id="{98AE864B-8CE4-456D-9F7E-8F123E57DDCB}"/>
              </a:ext>
            </a:extLst>
          </p:cNvPr>
          <p:cNvCxnSpPr/>
          <p:nvPr/>
        </p:nvCxnSpPr>
        <p:spPr>
          <a:xfrm>
            <a:off x="5315332" y="3738717"/>
            <a:ext cx="180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C3A094E-F79F-4271-BCE3-FEF1949AB256}"/>
              </a:ext>
            </a:extLst>
          </p:cNvPr>
          <p:cNvSpPr txBox="1"/>
          <p:nvPr/>
        </p:nvSpPr>
        <p:spPr>
          <a:xfrm>
            <a:off x="3680702" y="4595686"/>
            <a:ext cx="513549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汇报人：王陆航   汇报时间：</a:t>
            </a:r>
            <a:r>
              <a:rPr kumimoji="0" lang="en-US" altLang="zh-CN"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2023</a:t>
            </a:r>
            <a:r>
              <a:rPr kumimoji="0" lang="zh-CN" altLang="en-US"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年</a:t>
            </a:r>
            <a:r>
              <a:rPr kumimoji="0" lang="en-US" altLang="zh-CN"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09</a:t>
            </a:r>
            <a:r>
              <a:rPr kumimoji="0" lang="zh-CN" altLang="en-US"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月</a:t>
            </a:r>
            <a:r>
              <a:rPr kumimoji="0" lang="en-US" altLang="zh-CN"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02</a:t>
            </a:r>
            <a:r>
              <a:rPr kumimoji="0" lang="zh-CN" altLang="en-US"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号</a:t>
            </a:r>
          </a:p>
        </p:txBody>
      </p:sp>
    </p:spTree>
    <p:extLst>
      <p:ext uri="{BB962C8B-B14F-4D97-AF65-F5344CB8AC3E}">
        <p14:creationId xmlns:p14="http://schemas.microsoft.com/office/powerpoint/2010/main" val="352312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A screenshot of a computer&#10;&#10;描述已自动生成">
            <a:extLst>
              <a:ext uri="{FF2B5EF4-FFF2-40B4-BE49-F238E27FC236}">
                <a16:creationId xmlns:a16="http://schemas.microsoft.com/office/drawing/2014/main" id="{D0F8B9BA-B2C8-D543-F82D-D6ABC232B250}"/>
              </a:ext>
            </a:extLst>
          </p:cNvPr>
          <p:cNvPicPr>
            <a:picLocks noChangeAspect="1"/>
          </p:cNvPicPr>
          <p:nvPr/>
        </p:nvPicPr>
        <p:blipFill rotWithShape="1">
          <a:blip r:embed="rId3">
            <a:extLst>
              <a:ext uri="{28A0092B-C50C-407E-A947-70E740481C1C}">
                <a14:useLocalDpi xmlns:a14="http://schemas.microsoft.com/office/drawing/2010/main" val="0"/>
              </a:ext>
            </a:extLst>
          </a:blip>
          <a:srcRect l="17778"/>
          <a:stretch/>
        </p:blipFill>
        <p:spPr>
          <a:xfrm>
            <a:off x="6942042" y="1310051"/>
            <a:ext cx="5232446" cy="5167312"/>
          </a:xfrm>
          <a:prstGeom prst="rect">
            <a:avLst/>
          </a:prstGeom>
        </p:spPr>
      </p:pic>
      <p:grpSp>
        <p:nvGrpSpPr>
          <p:cNvPr id="14" name="组合 13">
            <a:extLst>
              <a:ext uri="{FF2B5EF4-FFF2-40B4-BE49-F238E27FC236}">
                <a16:creationId xmlns:a16="http://schemas.microsoft.com/office/drawing/2014/main" id="{50DC020B-D2BF-AA66-311D-FE766A778703}"/>
              </a:ext>
            </a:extLst>
          </p:cNvPr>
          <p:cNvGrpSpPr/>
          <p:nvPr/>
        </p:nvGrpSpPr>
        <p:grpSpPr>
          <a:xfrm>
            <a:off x="5875690" y="1310051"/>
            <a:ext cx="1646083" cy="5054171"/>
            <a:chOff x="5875690" y="1310051"/>
            <a:chExt cx="1646083" cy="5054171"/>
          </a:xfrm>
        </p:grpSpPr>
        <p:pic>
          <p:nvPicPr>
            <p:cNvPr id="20" name="图片 19">
              <a:extLst>
                <a:ext uri="{FF2B5EF4-FFF2-40B4-BE49-F238E27FC236}">
                  <a16:creationId xmlns:a16="http://schemas.microsoft.com/office/drawing/2014/main" id="{5758E79F-E21D-3861-6DB8-3300835A2F9C}"/>
                </a:ext>
              </a:extLst>
            </p:cNvPr>
            <p:cNvPicPr>
              <a:picLocks noChangeAspect="1"/>
            </p:cNvPicPr>
            <p:nvPr/>
          </p:nvPicPr>
          <p:blipFill>
            <a:blip r:embed="rId4"/>
            <a:stretch>
              <a:fillRect/>
            </a:stretch>
          </p:blipFill>
          <p:spPr>
            <a:xfrm>
              <a:off x="5875690" y="1310051"/>
              <a:ext cx="1646083" cy="5054171"/>
            </a:xfrm>
            <a:prstGeom prst="rect">
              <a:avLst/>
            </a:prstGeom>
          </p:spPr>
        </p:pic>
        <p:sp>
          <p:nvSpPr>
            <p:cNvPr id="4" name="文本框 3">
              <a:extLst>
                <a:ext uri="{FF2B5EF4-FFF2-40B4-BE49-F238E27FC236}">
                  <a16:creationId xmlns:a16="http://schemas.microsoft.com/office/drawing/2014/main" id="{7F225F9A-0B3E-2E61-273B-4A4D29D97CA0}"/>
                </a:ext>
              </a:extLst>
            </p:cNvPr>
            <p:cNvSpPr txBox="1"/>
            <p:nvPr/>
          </p:nvSpPr>
          <p:spPr>
            <a:xfrm>
              <a:off x="6445196" y="1310051"/>
              <a:ext cx="914400" cy="276999"/>
            </a:xfrm>
            <a:prstGeom prst="rect">
              <a:avLst/>
            </a:prstGeom>
            <a:noFill/>
          </p:spPr>
          <p:txBody>
            <a:bodyPr wrap="square" rtlCol="0">
              <a:spAutoFit/>
            </a:bodyPr>
            <a:lstStyle/>
            <a:p>
              <a:r>
                <a:rPr lang="en-US" altLang="zh-CN" sz="1200" b="1" dirty="0" err="1">
                  <a:solidFill>
                    <a:schemeClr val="accent1"/>
                  </a:solidFill>
                </a:rPr>
                <a:t>Acdc</a:t>
              </a:r>
              <a:r>
                <a:rPr lang="zh-CN" altLang="en-US" sz="1200" b="1" dirty="0">
                  <a:solidFill>
                    <a:schemeClr val="accent1"/>
                  </a:solidFill>
                </a:rPr>
                <a:t>处理</a:t>
              </a:r>
            </a:p>
          </p:txBody>
        </p:sp>
      </p:grpSp>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295192"/>
            <a:ext cx="10515600" cy="1325563"/>
          </a:xfrm>
        </p:spPr>
        <p:txBody>
          <a:bodyPr/>
          <a:lstStyle/>
          <a:p>
            <a:r>
              <a:rPr lang="en-US" altLang="zh-CN" b="1" dirty="0">
                <a:latin typeface="URWPalladioL-Ital"/>
              </a:rPr>
              <a:t>2</a:t>
            </a:r>
            <a:r>
              <a:rPr lang="en-US" altLang="zh-CN" sz="4400" b="1" kern="1200" dirty="0">
                <a:latin typeface="URWPalladioL-Ital"/>
                <a:ea typeface="+mn-ea"/>
                <a:cs typeface="+mn-cs"/>
              </a:rPr>
              <a:t>.1.1 </a:t>
            </a:r>
            <a:r>
              <a:rPr lang="zh-CN" altLang="en-US" sz="4400" b="1" kern="1200" dirty="0">
                <a:latin typeface="URWPalladioL-Ital"/>
                <a:ea typeface="+mn-ea"/>
                <a:cs typeface="+mn-cs"/>
              </a:rPr>
              <a:t>关于原绿球藻基因组的预处理方法</a:t>
            </a:r>
            <a:endParaRPr lang="zh-CN" altLang="en-US" b="1"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392516" y="1453307"/>
            <a:ext cx="5587468" cy="4967485"/>
          </a:xfrm>
        </p:spPr>
        <p:txBody>
          <a:bodyPr>
            <a:normAutofit/>
          </a:bodyPr>
          <a:lstStyle/>
          <a:p>
            <a:r>
              <a:rPr lang="en-US" altLang="zh-CN" b="1" dirty="0" err="1"/>
              <a:t>acdc</a:t>
            </a:r>
            <a:r>
              <a:rPr lang="zh-CN" altLang="en-US" b="1" dirty="0"/>
              <a:t>去污染效果</a:t>
            </a:r>
            <a:endParaRPr lang="en-US" altLang="zh-CN" b="1" dirty="0"/>
          </a:p>
          <a:p>
            <a:pPr marL="457200" indent="-457200">
              <a:buFont typeface="Arial" panose="020B0604020202020204" pitchFamily="34" charset="0"/>
              <a:buChar char="•"/>
            </a:pPr>
            <a:r>
              <a:rPr lang="zh-CN" altLang="en-US" sz="2400" dirty="0"/>
              <a:t>基因组的优化主要体现在</a:t>
            </a:r>
            <a:r>
              <a:rPr lang="en-US" altLang="zh-CN" sz="2400" b="1" dirty="0"/>
              <a:t>HL</a:t>
            </a:r>
            <a:r>
              <a:rPr lang="zh-CN" altLang="en-US" sz="2400" b="1" dirty="0"/>
              <a:t>生态型</a:t>
            </a:r>
            <a:r>
              <a:rPr lang="zh-CN" altLang="en-US" sz="2400" dirty="0"/>
              <a:t>中</a:t>
            </a:r>
            <a:r>
              <a:rPr lang="en-US" altLang="zh-CN" sz="2400" b="1" dirty="0"/>
              <a:t>SAG</a:t>
            </a:r>
            <a:r>
              <a:rPr lang="zh-CN" altLang="en-US" sz="2400" b="1" dirty="0"/>
              <a:t>的污染度、异质性</a:t>
            </a:r>
            <a:r>
              <a:rPr lang="zh-CN" altLang="en-US" sz="2400" dirty="0"/>
              <a:t>的降低</a:t>
            </a:r>
            <a:endParaRPr lang="en-US" altLang="zh-CN" sz="2400" dirty="0"/>
          </a:p>
          <a:p>
            <a:pPr marL="457200" indent="-457200">
              <a:buFont typeface="Arial" panose="020B0604020202020204" pitchFamily="34" charset="0"/>
              <a:buChar char="•"/>
            </a:pPr>
            <a:r>
              <a:rPr lang="zh-CN" altLang="en-US" sz="2400" dirty="0"/>
              <a:t>公共数据库中的原绿球藻基因组共</a:t>
            </a:r>
            <a:r>
              <a:rPr lang="en-US" altLang="zh-CN" sz="2400" b="1" dirty="0"/>
              <a:t>317</a:t>
            </a:r>
            <a:r>
              <a:rPr lang="zh-CN" altLang="en-US" sz="2400" b="1" dirty="0"/>
              <a:t>株系</a:t>
            </a:r>
            <a:r>
              <a:rPr lang="zh-CN" altLang="en-US" sz="2400" dirty="0"/>
              <a:t>不合格</a:t>
            </a:r>
            <a:endParaRPr lang="en-US" altLang="zh-CN" sz="2400" dirty="0"/>
          </a:p>
          <a:p>
            <a:pPr marL="457200" indent="-457200">
              <a:buFont typeface="Arial" panose="020B0604020202020204" pitchFamily="34" charset="0"/>
              <a:buChar char="•"/>
            </a:pPr>
            <a:r>
              <a:rPr lang="zh-CN" altLang="en-US" sz="2400" dirty="0"/>
              <a:t>经过相同筛选后增加了</a:t>
            </a:r>
            <a:r>
              <a:rPr lang="en-US" altLang="zh-CN" sz="2400" b="1" dirty="0"/>
              <a:t>60</a:t>
            </a:r>
            <a:r>
              <a:rPr lang="zh-CN" altLang="en-US" sz="2400" b="1" dirty="0"/>
              <a:t>株系</a:t>
            </a:r>
            <a:r>
              <a:rPr lang="zh-CN" altLang="en-US" sz="2400" dirty="0"/>
              <a:t>的合格基因组</a:t>
            </a:r>
            <a:endParaRPr lang="en-US" altLang="zh-CN" sz="2400" dirty="0"/>
          </a:p>
          <a:p>
            <a:pPr marL="457200" indent="-457200">
              <a:buFont typeface="Arial" panose="020B0604020202020204" pitchFamily="34" charset="0"/>
              <a:buChar char="•"/>
            </a:pPr>
            <a:r>
              <a:rPr lang="zh-CN" altLang="en-US" sz="2400" dirty="0"/>
              <a:t>得到一个去污染的基因组数据集</a:t>
            </a:r>
            <a:endParaRPr lang="en-US" altLang="zh-CN" sz="2400" dirty="0"/>
          </a:p>
          <a:p>
            <a:pPr marL="457200" indent="-457200">
              <a:buFont typeface="Arial" panose="020B0604020202020204" pitchFamily="34" charset="0"/>
              <a:buChar char="•"/>
            </a:pPr>
            <a:r>
              <a:rPr lang="zh-CN" altLang="en-US" sz="2400" dirty="0"/>
              <a:t>与去污染前的进化关系一致</a:t>
            </a:r>
          </a:p>
        </p:txBody>
      </p:sp>
      <p:sp>
        <p:nvSpPr>
          <p:cNvPr id="7" name="内容占位符 2">
            <a:extLst>
              <a:ext uri="{FF2B5EF4-FFF2-40B4-BE49-F238E27FC236}">
                <a16:creationId xmlns:a16="http://schemas.microsoft.com/office/drawing/2014/main" id="{FD08B265-6B0D-F14D-7BEE-8ED6A51B08E9}"/>
              </a:ext>
            </a:extLst>
          </p:cNvPr>
          <p:cNvSpPr txBox="1">
            <a:spLocks/>
          </p:cNvSpPr>
          <p:nvPr/>
        </p:nvSpPr>
        <p:spPr>
          <a:xfrm>
            <a:off x="471948" y="5201265"/>
            <a:ext cx="5364095" cy="4916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2">
            <a:extLst>
              <a:ext uri="{FF2B5EF4-FFF2-40B4-BE49-F238E27FC236}">
                <a16:creationId xmlns:a16="http://schemas.microsoft.com/office/drawing/2014/main" id="{C2917EAA-51C4-6248-250D-A8F667D44E23}"/>
              </a:ext>
            </a:extLst>
          </p:cNvPr>
          <p:cNvSpPr txBox="1">
            <a:spLocks/>
          </p:cNvSpPr>
          <p:nvPr/>
        </p:nvSpPr>
        <p:spPr>
          <a:xfrm>
            <a:off x="7323811" y="6510140"/>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图</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2.1.1 </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GTDB</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的去污染基因组系统发育树</a:t>
            </a:r>
          </a:p>
        </p:txBody>
      </p:sp>
      <p:sp>
        <p:nvSpPr>
          <p:cNvPr id="10" name="内容占位符 2">
            <a:extLst>
              <a:ext uri="{FF2B5EF4-FFF2-40B4-BE49-F238E27FC236}">
                <a16:creationId xmlns:a16="http://schemas.microsoft.com/office/drawing/2014/main" id="{2941D682-FF00-7F77-B4CE-E375D1692FCE}"/>
              </a:ext>
            </a:extLst>
          </p:cNvPr>
          <p:cNvSpPr txBox="1">
            <a:spLocks/>
          </p:cNvSpPr>
          <p:nvPr/>
        </p:nvSpPr>
        <p:spPr>
          <a:xfrm>
            <a:off x="769788" y="5447072"/>
            <a:ext cx="4503548" cy="1030292"/>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猜测</a:t>
            </a: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：基因组的改动基本都集中于</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HL</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型中。所以实际上，</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acdc</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可能只对搜库起到了优化作用</a:t>
            </a: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7FC3FD34-D23A-8895-6D21-D8D516E79312}"/>
              </a:ext>
            </a:extLst>
          </p:cNvPr>
          <p:cNvPicPr>
            <a:picLocks noChangeAspect="1"/>
          </p:cNvPicPr>
          <p:nvPr/>
        </p:nvPicPr>
        <p:blipFill>
          <a:blip r:embed="rId5"/>
          <a:stretch>
            <a:fillRect/>
          </a:stretch>
        </p:blipFill>
        <p:spPr>
          <a:xfrm>
            <a:off x="7498607" y="1310051"/>
            <a:ext cx="1273325" cy="4712234"/>
          </a:xfrm>
          <a:prstGeom prst="rect">
            <a:avLst/>
          </a:prstGeom>
        </p:spPr>
      </p:pic>
      <p:grpSp>
        <p:nvGrpSpPr>
          <p:cNvPr id="13" name="组合 12">
            <a:extLst>
              <a:ext uri="{FF2B5EF4-FFF2-40B4-BE49-F238E27FC236}">
                <a16:creationId xmlns:a16="http://schemas.microsoft.com/office/drawing/2014/main" id="{6A9BC2E1-2309-02FF-979B-B23EC19961D5}"/>
              </a:ext>
            </a:extLst>
          </p:cNvPr>
          <p:cNvGrpSpPr/>
          <p:nvPr/>
        </p:nvGrpSpPr>
        <p:grpSpPr>
          <a:xfrm>
            <a:off x="5902360" y="1872061"/>
            <a:ext cx="1150382" cy="3174886"/>
            <a:chOff x="5902360" y="1872061"/>
            <a:chExt cx="1150382" cy="3174886"/>
          </a:xfrm>
        </p:grpSpPr>
        <p:sp>
          <p:nvSpPr>
            <p:cNvPr id="11" name="矩形 10">
              <a:extLst>
                <a:ext uri="{FF2B5EF4-FFF2-40B4-BE49-F238E27FC236}">
                  <a16:creationId xmlns:a16="http://schemas.microsoft.com/office/drawing/2014/main" id="{23623226-3900-CB97-B8A1-3EA8BAAB32A9}"/>
                </a:ext>
              </a:extLst>
            </p:cNvPr>
            <p:cNvSpPr/>
            <p:nvPr/>
          </p:nvSpPr>
          <p:spPr>
            <a:xfrm>
              <a:off x="5902360" y="1872061"/>
              <a:ext cx="1150381"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03FAA442-69E6-389C-FB58-E76D192F7E31}"/>
                </a:ext>
              </a:extLst>
            </p:cNvPr>
            <p:cNvSpPr/>
            <p:nvPr/>
          </p:nvSpPr>
          <p:spPr>
            <a:xfrm>
              <a:off x="5902361" y="2501676"/>
              <a:ext cx="1150381"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E6B32BDA-A8BF-1981-E60C-91AC4B18101C}"/>
                </a:ext>
              </a:extLst>
            </p:cNvPr>
            <p:cNvSpPr/>
            <p:nvPr/>
          </p:nvSpPr>
          <p:spPr>
            <a:xfrm>
              <a:off x="5949711" y="4743932"/>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 name="组合 5">
            <a:extLst>
              <a:ext uri="{FF2B5EF4-FFF2-40B4-BE49-F238E27FC236}">
                <a16:creationId xmlns:a16="http://schemas.microsoft.com/office/drawing/2014/main" id="{F52608FB-BBDF-7FEF-49D7-A994C1062204}"/>
              </a:ext>
            </a:extLst>
          </p:cNvPr>
          <p:cNvGrpSpPr/>
          <p:nvPr/>
        </p:nvGrpSpPr>
        <p:grpSpPr>
          <a:xfrm>
            <a:off x="7521773" y="1893030"/>
            <a:ext cx="1083685" cy="3153916"/>
            <a:chOff x="7521773" y="1893030"/>
            <a:chExt cx="1083685" cy="3153916"/>
          </a:xfrm>
        </p:grpSpPr>
        <p:sp>
          <p:nvSpPr>
            <p:cNvPr id="12" name="矩形 11">
              <a:extLst>
                <a:ext uri="{FF2B5EF4-FFF2-40B4-BE49-F238E27FC236}">
                  <a16:creationId xmlns:a16="http://schemas.microsoft.com/office/drawing/2014/main" id="{9029BE3A-404E-E3BE-222A-7E3FE205EF16}"/>
                </a:ext>
              </a:extLst>
            </p:cNvPr>
            <p:cNvSpPr/>
            <p:nvPr/>
          </p:nvSpPr>
          <p:spPr>
            <a:xfrm>
              <a:off x="7521773" y="4743931"/>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72D24497-4717-2D8F-FA0B-4EC3A580B4D6}"/>
                </a:ext>
              </a:extLst>
            </p:cNvPr>
            <p:cNvSpPr/>
            <p:nvPr/>
          </p:nvSpPr>
          <p:spPr>
            <a:xfrm>
              <a:off x="7527692" y="1893030"/>
              <a:ext cx="1077766"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6C38C367-2824-A360-6D2F-A4C46F59A595}"/>
                </a:ext>
              </a:extLst>
            </p:cNvPr>
            <p:cNvSpPr/>
            <p:nvPr/>
          </p:nvSpPr>
          <p:spPr>
            <a:xfrm>
              <a:off x="7521773" y="2535614"/>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187295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基于基因组的系统发育分析部分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rPr>
              <a:t>.1.1 </a:t>
            </a:r>
            <a:r>
              <a:rPr lang="zh-CN" altLang="en-US" dirty="0">
                <a:latin typeface="URWPalladioL-Ital"/>
              </a:rPr>
              <a:t>关于</a:t>
            </a:r>
            <a:r>
              <a:rPr lang="zh-CN" altLang="en-US" sz="2800" kern="1200" dirty="0">
                <a:latin typeface="URWPalladioL-Ital"/>
              </a:rPr>
              <a:t>原绿球藻基因组</a:t>
            </a:r>
            <a:r>
              <a:rPr lang="zh-CN" altLang="en-US" dirty="0">
                <a:latin typeface="URWPalladioL-Ital"/>
              </a:rPr>
              <a:t>数据的预处理方法</a:t>
            </a:r>
            <a:endParaRPr lang="en-US" altLang="zh-CN" sz="2800" kern="1200" dirty="0">
              <a:latin typeface="URWPalladioL-Ital"/>
            </a:endParaRPr>
          </a:p>
          <a:p>
            <a:pPr defTabSz="429585">
              <a:spcAft>
                <a:spcPts val="486"/>
              </a:spcAft>
            </a:pPr>
            <a:r>
              <a:rPr lang="en-US" altLang="zh-CN" dirty="0">
                <a:latin typeface="URWPalladioL-Ital"/>
                <a:sym typeface="+mn-lt"/>
              </a:rPr>
              <a:t>2</a:t>
            </a:r>
            <a:r>
              <a:rPr lang="en-US" altLang="zh-CN" sz="2800" dirty="0">
                <a:latin typeface="URWPalladioL-Ital"/>
                <a:sym typeface="+mn-lt"/>
              </a:rPr>
              <a:t>.1.2 </a:t>
            </a:r>
            <a:r>
              <a:rPr lang="zh-CN" altLang="en-US" sz="2800" dirty="0">
                <a:latin typeface="URWPalladioL-Ital"/>
                <a:sym typeface="+mn-lt"/>
              </a:rPr>
              <a:t>基于</a:t>
            </a:r>
            <a:r>
              <a:rPr lang="en-US" altLang="zh-CN" sz="2800" dirty="0">
                <a:latin typeface="URWPalladioL-Ital"/>
                <a:sym typeface="+mn-lt"/>
              </a:rPr>
              <a:t>GTDB</a:t>
            </a:r>
            <a:r>
              <a:rPr lang="zh-CN" altLang="en-US" dirty="0">
                <a:latin typeface="URWPalladioL-Ital"/>
                <a:sym typeface="+mn-lt"/>
              </a:rPr>
              <a:t>的</a:t>
            </a:r>
            <a:r>
              <a:rPr lang="en-US" altLang="zh-CN" dirty="0">
                <a:latin typeface="URWPalladioL-Ital"/>
                <a:sym typeface="+mn-lt"/>
              </a:rPr>
              <a:t>117</a:t>
            </a:r>
            <a:r>
              <a:rPr lang="zh-CN" altLang="en-US" dirty="0">
                <a:latin typeface="URWPalladioL-Ital"/>
                <a:sym typeface="+mn-lt"/>
              </a:rPr>
              <a:t>个核心基因</a:t>
            </a:r>
            <a:r>
              <a:rPr lang="zh-CN" altLang="en-US" sz="2800" dirty="0">
                <a:latin typeface="URWPalladioL-Ital"/>
                <a:sym typeface="+mn-lt"/>
              </a:rPr>
              <a:t>系统发育分析</a:t>
            </a:r>
            <a:endParaRPr lang="en-US" altLang="zh-CN" dirty="0">
              <a:latin typeface="URWPalladioL-Ital"/>
              <a:sym typeface="+mn-lt"/>
            </a:endParaRPr>
          </a:p>
          <a:p>
            <a:pPr defTabSz="429585">
              <a:spcAft>
                <a:spcPts val="486"/>
              </a:spcAft>
            </a:pPr>
            <a:r>
              <a:rPr lang="en-US" altLang="zh-CN" dirty="0">
                <a:latin typeface="URWPalladioL-Ital"/>
                <a:cs typeface="+mn-ea"/>
                <a:sym typeface="+mn-lt"/>
              </a:rPr>
              <a:t>2.1.3 </a:t>
            </a:r>
            <a:r>
              <a:rPr lang="zh-CN" altLang="en-US" dirty="0">
                <a:latin typeface="URWPalladioL-Ital"/>
                <a:cs typeface="+mn-ea"/>
                <a:sym typeface="+mn-lt"/>
              </a:rPr>
              <a:t>基于</a:t>
            </a:r>
            <a:r>
              <a:rPr lang="en-US" altLang="zh-CN" dirty="0" err="1">
                <a:latin typeface="URWPalladioL-Ital"/>
                <a:cs typeface="+mn-ea"/>
                <a:sym typeface="+mn-lt"/>
              </a:rPr>
              <a:t>anvio</a:t>
            </a:r>
            <a:r>
              <a:rPr lang="zh-CN" altLang="en-US" dirty="0">
                <a:latin typeface="URWPalladioL-Ital"/>
                <a:cs typeface="+mn-ea"/>
                <a:sym typeface="+mn-lt"/>
              </a:rPr>
              <a:t>的</a:t>
            </a:r>
            <a:r>
              <a:rPr lang="en-US" altLang="zh-CN" dirty="0">
                <a:latin typeface="URWPalladioL-Ital"/>
                <a:cs typeface="+mn-ea"/>
                <a:sym typeface="+mn-lt"/>
              </a:rPr>
              <a:t>pangenome – phylogeny</a:t>
            </a:r>
            <a:r>
              <a:rPr lang="zh-CN" altLang="en-US" dirty="0">
                <a:latin typeface="URWPalladioL-Ital"/>
                <a:cs typeface="+mn-ea"/>
                <a:sym typeface="+mn-lt"/>
              </a:rPr>
              <a:t>分析</a:t>
            </a:r>
            <a:endParaRPr lang="zh-CN" altLang="en-US" dirty="0"/>
          </a:p>
        </p:txBody>
      </p:sp>
    </p:spTree>
    <p:extLst>
      <p:ext uri="{BB962C8B-B14F-4D97-AF65-F5344CB8AC3E}">
        <p14:creationId xmlns:p14="http://schemas.microsoft.com/office/powerpoint/2010/main" val="32621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b="1" dirty="0">
                <a:latin typeface="URWPalladioL-Ital"/>
                <a:sym typeface="+mn-lt"/>
              </a:rPr>
              <a:t>2</a:t>
            </a:r>
            <a:r>
              <a:rPr lang="en-US" altLang="zh-CN" sz="4400" b="1" dirty="0">
                <a:latin typeface="URWPalladioL-Ital"/>
                <a:sym typeface="+mn-lt"/>
              </a:rPr>
              <a:t>.1.2 </a:t>
            </a:r>
            <a:r>
              <a:rPr lang="zh-CN" altLang="en-US" sz="4400" b="1" dirty="0">
                <a:latin typeface="URWPalladioL-Ital"/>
                <a:sym typeface="+mn-lt"/>
              </a:rPr>
              <a:t>基于</a:t>
            </a:r>
            <a:r>
              <a:rPr lang="en-US" altLang="zh-CN" sz="4400" b="1" dirty="0">
                <a:latin typeface="URWPalladioL-Ital"/>
                <a:sym typeface="+mn-lt"/>
              </a:rPr>
              <a:t>GTDB</a:t>
            </a:r>
            <a:r>
              <a:rPr lang="zh-CN" altLang="en-US" sz="4400" b="1" dirty="0">
                <a:latin typeface="URWPalladioL-Ital"/>
                <a:sym typeface="+mn-lt"/>
              </a:rPr>
              <a:t>的系统发育分析</a:t>
            </a:r>
            <a:endParaRPr lang="zh-CN" altLang="en-US" b="1"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362860" y="1558019"/>
            <a:ext cx="6233249" cy="4934856"/>
          </a:xfrm>
        </p:spPr>
        <p:txBody>
          <a:bodyPr>
            <a:normAutofit/>
          </a:bodyPr>
          <a:lstStyle/>
          <a:p>
            <a:pPr>
              <a:lnSpc>
                <a:spcPct val="150000"/>
              </a:lnSpc>
            </a:pPr>
            <a:r>
              <a:rPr lang="en-US" altLang="zh-CN" b="1" dirty="0"/>
              <a:t>GTDB – </a:t>
            </a:r>
            <a:r>
              <a:rPr lang="zh-CN" altLang="en-US" b="1" dirty="0"/>
              <a:t>基于</a:t>
            </a:r>
            <a:r>
              <a:rPr lang="en-US" altLang="zh-CN" b="1" dirty="0"/>
              <a:t>117</a:t>
            </a:r>
            <a:r>
              <a:rPr lang="zh-CN" altLang="en-US" b="1" dirty="0"/>
              <a:t>个</a:t>
            </a:r>
            <a:r>
              <a:rPr lang="en-US" altLang="zh-CN" b="1" dirty="0"/>
              <a:t>marker gene </a:t>
            </a:r>
            <a:r>
              <a:rPr lang="zh-CN" altLang="en-US" b="1" dirty="0"/>
              <a:t>建树</a:t>
            </a:r>
            <a:endParaRPr lang="en-US" altLang="zh-CN" b="1" dirty="0"/>
          </a:p>
          <a:p>
            <a:pPr marL="457200" indent="-457200">
              <a:lnSpc>
                <a:spcPct val="150000"/>
              </a:lnSpc>
              <a:buFont typeface="Arial" panose="020B0604020202020204" pitchFamily="34" charset="0"/>
              <a:buChar char="•"/>
            </a:pPr>
            <a:r>
              <a:rPr lang="zh-CN" altLang="en-US" sz="2400" dirty="0"/>
              <a:t>经</a:t>
            </a:r>
            <a:r>
              <a:rPr lang="en-US" altLang="zh-CN" sz="2400" dirty="0" err="1"/>
              <a:t>drep</a:t>
            </a:r>
            <a:r>
              <a:rPr lang="zh-CN" altLang="en-US" sz="2400" dirty="0"/>
              <a:t>以 </a:t>
            </a:r>
            <a:r>
              <a:rPr lang="en-US" altLang="zh-CN" sz="2400" dirty="0"/>
              <a:t>ANI = 98 </a:t>
            </a:r>
            <a:r>
              <a:rPr lang="zh-CN" altLang="en-US" sz="2400" dirty="0"/>
              <a:t>、完整度 </a:t>
            </a:r>
            <a:r>
              <a:rPr lang="en-US" altLang="zh-CN" sz="2400" dirty="0"/>
              <a:t>= 25 </a:t>
            </a:r>
            <a:r>
              <a:rPr lang="zh-CN" altLang="en-US" sz="2400" dirty="0"/>
              <a:t>去冗余后，这</a:t>
            </a:r>
            <a:r>
              <a:rPr lang="en-US" altLang="zh-CN" sz="2400" dirty="0"/>
              <a:t>618</a:t>
            </a:r>
            <a:r>
              <a:rPr lang="zh-CN" altLang="en-US" sz="2400" dirty="0"/>
              <a:t>株系原绿球藻的进化关系与先前文献描述基本一致</a:t>
            </a:r>
            <a:endParaRPr lang="en-US" altLang="zh-CN" sz="2400" dirty="0"/>
          </a:p>
          <a:p>
            <a:pPr marL="457200" indent="-457200" algn="l">
              <a:lnSpc>
                <a:spcPct val="150000"/>
              </a:lnSpc>
              <a:buFont typeface="Arial" panose="020B0604020202020204" pitchFamily="34" charset="0"/>
              <a:buChar char="•"/>
            </a:pPr>
            <a:r>
              <a:rPr lang="zh-CN" altLang="en-US" sz="2400" dirty="0"/>
              <a:t>但是与先前结果不同的是，一株原先出现在</a:t>
            </a:r>
            <a:r>
              <a:rPr lang="en-US" altLang="zh-CN" sz="2400" b="1" dirty="0"/>
              <a:t>HL</a:t>
            </a:r>
            <a:r>
              <a:rPr lang="zh-CN" altLang="en-US" sz="2400" b="1" dirty="0"/>
              <a:t>、</a:t>
            </a:r>
            <a:r>
              <a:rPr lang="en-US" altLang="zh-CN" sz="2400" b="1" dirty="0"/>
              <a:t>LL</a:t>
            </a:r>
            <a:r>
              <a:rPr lang="zh-CN" altLang="en-US" sz="2400" b="1" dirty="0"/>
              <a:t>过度</a:t>
            </a:r>
            <a:r>
              <a:rPr lang="zh-CN" altLang="en-US" sz="2400" dirty="0"/>
              <a:t>的</a:t>
            </a:r>
            <a:br>
              <a:rPr lang="en-US" altLang="zh-CN" sz="2400" dirty="0"/>
            </a:br>
            <a:r>
              <a:rPr lang="en-US" altLang="zh-CN" sz="2000" b="1" dirty="0">
                <a:solidFill>
                  <a:srgbClr val="212529"/>
                </a:solidFill>
                <a:effectLst/>
                <a:latin typeface="Arial" panose="020B0604020202020204" pitchFamily="34" charset="0"/>
                <a:cs typeface="Arial" panose="020B0604020202020204" pitchFamily="34" charset="0"/>
              </a:rPr>
              <a:t>Prochlorococcus_sp__AG_402_N21_cc</a:t>
            </a:r>
            <a:br>
              <a:rPr lang="en-US" altLang="zh-CN" sz="2400" b="1" dirty="0">
                <a:solidFill>
                  <a:srgbClr val="212529"/>
                </a:solidFill>
                <a:effectLst/>
                <a:latin typeface="Aharoni" panose="02010803020104030203" pitchFamily="2" charset="-79"/>
                <a:cs typeface="Aharoni" panose="02010803020104030203" pitchFamily="2" charset="-79"/>
              </a:rPr>
            </a:br>
            <a:r>
              <a:rPr lang="zh-CN" altLang="en-US" sz="2400" b="0" i="0" dirty="0">
                <a:solidFill>
                  <a:srgbClr val="212529"/>
                </a:solidFill>
                <a:effectLst/>
                <a:latin typeface="-apple-system"/>
              </a:rPr>
              <a:t>株系更多出现在</a:t>
            </a:r>
            <a:r>
              <a:rPr lang="en-US" altLang="zh-CN" sz="2400" b="1" i="0" dirty="0">
                <a:solidFill>
                  <a:srgbClr val="212529"/>
                </a:solidFill>
                <a:effectLst/>
                <a:latin typeface="-apple-system"/>
              </a:rPr>
              <a:t>LLI</a:t>
            </a:r>
            <a:r>
              <a:rPr lang="zh-CN" altLang="en-US" sz="2400" b="1" i="0" dirty="0">
                <a:solidFill>
                  <a:srgbClr val="212529"/>
                </a:solidFill>
                <a:effectLst/>
                <a:latin typeface="-apple-system"/>
              </a:rPr>
              <a:t>和</a:t>
            </a:r>
            <a:r>
              <a:rPr lang="en-US" altLang="zh-CN" sz="2400" b="1" i="0" dirty="0">
                <a:solidFill>
                  <a:srgbClr val="212529"/>
                </a:solidFill>
                <a:effectLst/>
                <a:latin typeface="-apple-system"/>
              </a:rPr>
              <a:t>LLII/III</a:t>
            </a:r>
            <a:r>
              <a:rPr lang="zh-CN" altLang="en-US" sz="2400" b="1" i="0" dirty="0">
                <a:solidFill>
                  <a:srgbClr val="212529"/>
                </a:solidFill>
                <a:effectLst/>
                <a:latin typeface="-apple-system"/>
              </a:rPr>
              <a:t>的</a:t>
            </a:r>
            <a:r>
              <a:rPr lang="zh-CN" altLang="en-US" sz="2400" b="0" i="0" dirty="0">
                <a:solidFill>
                  <a:srgbClr val="212529"/>
                </a:solidFill>
                <a:effectLst/>
                <a:latin typeface="-apple-system"/>
              </a:rPr>
              <a:t>过渡位置</a:t>
            </a:r>
            <a:endParaRPr lang="en-US" altLang="zh-CN" sz="2400" b="0" i="0" dirty="0">
              <a:solidFill>
                <a:srgbClr val="212529"/>
              </a:solidFill>
              <a:effectLst/>
              <a:latin typeface="-apple-system"/>
            </a:endParaRPr>
          </a:p>
        </p:txBody>
      </p:sp>
      <p:pic>
        <p:nvPicPr>
          <p:cNvPr id="5" name="图片 4" descr="A screen shot of a black screen">
            <a:extLst>
              <a:ext uri="{FF2B5EF4-FFF2-40B4-BE49-F238E27FC236}">
                <a16:creationId xmlns:a16="http://schemas.microsoft.com/office/drawing/2014/main" id="{6C467275-0093-54AE-E7BF-7DC48475D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809" y="1027906"/>
            <a:ext cx="5376331" cy="5464969"/>
          </a:xfrm>
          <a:prstGeom prst="rect">
            <a:avLst/>
          </a:prstGeom>
        </p:spPr>
      </p:pic>
      <p:sp>
        <p:nvSpPr>
          <p:cNvPr id="6" name="内容占位符 2">
            <a:extLst>
              <a:ext uri="{FF2B5EF4-FFF2-40B4-BE49-F238E27FC236}">
                <a16:creationId xmlns:a16="http://schemas.microsoft.com/office/drawing/2014/main" id="{1D5D1799-62A1-89C5-29F4-11B674D2EDBE}"/>
              </a:ext>
            </a:extLst>
          </p:cNvPr>
          <p:cNvSpPr txBox="1">
            <a:spLocks/>
          </p:cNvSpPr>
          <p:nvPr/>
        </p:nvSpPr>
        <p:spPr>
          <a:xfrm>
            <a:off x="7323811" y="6492875"/>
            <a:ext cx="486818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图</a:t>
            </a:r>
            <a:r>
              <a:rPr kumimoji="0" lang="en-US" altLang="zh-CN"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2.1.2 </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GTDB</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的系统发育树</a:t>
            </a:r>
          </a:p>
        </p:txBody>
      </p:sp>
      <p:sp>
        <p:nvSpPr>
          <p:cNvPr id="4" name="不完整圆 3">
            <a:extLst>
              <a:ext uri="{FF2B5EF4-FFF2-40B4-BE49-F238E27FC236}">
                <a16:creationId xmlns:a16="http://schemas.microsoft.com/office/drawing/2014/main" id="{C7394E28-32D2-E779-4B03-EEDC7FCA4B31}"/>
              </a:ext>
            </a:extLst>
          </p:cNvPr>
          <p:cNvSpPr/>
          <p:nvPr/>
        </p:nvSpPr>
        <p:spPr>
          <a:xfrm>
            <a:off x="6323806" y="1027906"/>
            <a:ext cx="5640388" cy="5640388"/>
          </a:xfrm>
          <a:prstGeom prst="pie">
            <a:avLst>
              <a:gd name="adj1" fmla="val 16545380"/>
              <a:gd name="adj2" fmla="val 1667474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不完整圆 7">
            <a:extLst>
              <a:ext uri="{FF2B5EF4-FFF2-40B4-BE49-F238E27FC236}">
                <a16:creationId xmlns:a16="http://schemas.microsoft.com/office/drawing/2014/main" id="{822EDAF9-0DFE-C03C-567F-EDDF4EAF2706}"/>
              </a:ext>
            </a:extLst>
          </p:cNvPr>
          <p:cNvSpPr/>
          <p:nvPr/>
        </p:nvSpPr>
        <p:spPr>
          <a:xfrm rot="2454795">
            <a:off x="6323806" y="1027906"/>
            <a:ext cx="5640388" cy="5640388"/>
          </a:xfrm>
          <a:prstGeom prst="pie">
            <a:avLst>
              <a:gd name="adj1" fmla="val 16545380"/>
              <a:gd name="adj2" fmla="val 16674747"/>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9151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2.2 </a:t>
            </a:r>
            <a:r>
              <a:rPr lang="zh-CN" altLang="en-US" sz="4400" b="1" dirty="0">
                <a:solidFill>
                  <a:schemeClr val="tx1">
                    <a:lumMod val="85000"/>
                    <a:lumOff val="15000"/>
                  </a:schemeClr>
                </a:solidFill>
                <a:cs typeface="+mn-ea"/>
                <a:sym typeface="+mn-lt"/>
              </a:rPr>
              <a:t>基于</a:t>
            </a:r>
            <a:r>
              <a:rPr lang="zh-CN" altLang="en-US" b="1" dirty="0">
                <a:solidFill>
                  <a:schemeClr val="tx1">
                    <a:lumMod val="85000"/>
                    <a:lumOff val="15000"/>
                  </a:schemeClr>
                </a:solidFill>
                <a:cs typeface="+mn-ea"/>
                <a:sym typeface="+mn-lt"/>
              </a:rPr>
              <a:t>基因</a:t>
            </a:r>
            <a:r>
              <a:rPr lang="zh-CN" altLang="en-US" sz="4400" b="1" dirty="0">
                <a:solidFill>
                  <a:schemeClr val="tx1">
                    <a:lumMod val="85000"/>
                    <a:lumOff val="15000"/>
                  </a:schemeClr>
                </a:solidFill>
                <a:cs typeface="+mn-ea"/>
                <a:sym typeface="+mn-lt"/>
              </a:rPr>
              <a:t>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t>2.2.1 </a:t>
            </a:r>
            <a:r>
              <a:rPr lang="zh-CN" altLang="en-US" dirty="0"/>
              <a:t>基于泛基因组的核心簇建树</a:t>
            </a:r>
            <a:endParaRPr lang="en-US" altLang="zh-CN" dirty="0"/>
          </a:p>
          <a:p>
            <a:pPr defTabSz="429585">
              <a:spcAft>
                <a:spcPts val="486"/>
              </a:spcAft>
            </a:pPr>
            <a:r>
              <a:rPr lang="en-US" altLang="zh-CN" dirty="0"/>
              <a:t>2.2.2 </a:t>
            </a:r>
            <a:r>
              <a:rPr lang="zh-CN" altLang="en-US" dirty="0"/>
              <a:t>基于直系同源基因的串联法建树</a:t>
            </a:r>
            <a:endParaRPr lang="en-US" altLang="zh-CN" dirty="0"/>
          </a:p>
          <a:p>
            <a:pPr defTabSz="429585">
              <a:spcAft>
                <a:spcPts val="486"/>
              </a:spcAft>
            </a:pPr>
            <a:r>
              <a:rPr lang="en-US" altLang="zh-CN" dirty="0"/>
              <a:t>2.2.3 </a:t>
            </a:r>
            <a:r>
              <a:rPr lang="zh-CN" altLang="en-US" dirty="0"/>
              <a:t>建树结果展示</a:t>
            </a:r>
          </a:p>
          <a:p>
            <a:pPr defTabSz="429585">
              <a:spcAft>
                <a:spcPts val="486"/>
              </a:spcAft>
            </a:pPr>
            <a:endParaRPr lang="zh-CN" altLang="en-US" b="1" dirty="0"/>
          </a:p>
        </p:txBody>
      </p:sp>
    </p:spTree>
    <p:extLst>
      <p:ext uri="{BB962C8B-B14F-4D97-AF65-F5344CB8AC3E}">
        <p14:creationId xmlns:p14="http://schemas.microsoft.com/office/powerpoint/2010/main" val="71124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D9BF2-5D5E-25FE-4C21-B9C8B0818A53}"/>
              </a:ext>
            </a:extLst>
          </p:cNvPr>
          <p:cNvSpPr>
            <a:spLocks noGrp="1"/>
          </p:cNvSpPr>
          <p:nvPr>
            <p:ph type="title"/>
          </p:nvPr>
        </p:nvSpPr>
        <p:spPr/>
        <p:txBody>
          <a:bodyPr/>
          <a:lstStyle/>
          <a:p>
            <a:pPr defTabSz="429585">
              <a:spcAft>
                <a:spcPts val="486"/>
              </a:spcAft>
            </a:pPr>
            <a:r>
              <a:rPr lang="en-US" altLang="zh-CN" b="1" dirty="0"/>
              <a:t>2.2.1 </a:t>
            </a:r>
            <a:r>
              <a:rPr lang="zh-CN" altLang="en-US" b="1" dirty="0"/>
              <a:t>基于泛基因组的核心簇建树</a:t>
            </a:r>
            <a:endParaRPr lang="en-US" altLang="zh-CN" b="1" dirty="0"/>
          </a:p>
        </p:txBody>
      </p:sp>
      <p:sp>
        <p:nvSpPr>
          <p:cNvPr id="3" name="内容占位符 2">
            <a:extLst>
              <a:ext uri="{FF2B5EF4-FFF2-40B4-BE49-F238E27FC236}">
                <a16:creationId xmlns:a16="http://schemas.microsoft.com/office/drawing/2014/main" id="{C785E998-7040-DA56-8CC8-053FCEA1F10F}"/>
              </a:ext>
            </a:extLst>
          </p:cNvPr>
          <p:cNvSpPr>
            <a:spLocks noGrp="1"/>
          </p:cNvSpPr>
          <p:nvPr>
            <p:ph idx="1"/>
          </p:nvPr>
        </p:nvSpPr>
        <p:spPr>
          <a:xfrm>
            <a:off x="730977" y="1825623"/>
            <a:ext cx="5365024" cy="2758099"/>
          </a:xfrm>
        </p:spPr>
        <p:txBody>
          <a:bodyPr>
            <a:normAutofit/>
          </a:bodyPr>
          <a:lstStyle/>
          <a:p>
            <a:r>
              <a:rPr lang="zh-CN" altLang="en-US" b="1" dirty="0"/>
              <a:t>基于</a:t>
            </a:r>
            <a:r>
              <a:rPr lang="en-US" altLang="zh-CN" b="1" dirty="0" err="1"/>
              <a:t>anvio</a:t>
            </a:r>
            <a:r>
              <a:rPr lang="en-US" altLang="zh-CN" b="1" dirty="0"/>
              <a:t> - pangenome</a:t>
            </a:r>
          </a:p>
          <a:p>
            <a:pPr marL="342900" indent="-342900">
              <a:buFont typeface="Arial" panose="020B0604020202020204" pitchFamily="34" charset="0"/>
              <a:buChar char="•"/>
            </a:pPr>
            <a:r>
              <a:rPr lang="zh-CN" altLang="en-US" sz="2400" dirty="0"/>
              <a:t>参考</a:t>
            </a:r>
            <a:r>
              <a:rPr lang="en-US" altLang="zh-CN" sz="2400" dirty="0"/>
              <a:t>GTDB</a:t>
            </a:r>
            <a:r>
              <a:rPr lang="zh-CN" altLang="en-US" sz="2400" dirty="0"/>
              <a:t>的建树结果，划分</a:t>
            </a:r>
            <a:r>
              <a:rPr lang="en-US" altLang="zh-CN" sz="2400" dirty="0"/>
              <a:t>clade</a:t>
            </a:r>
          </a:p>
          <a:p>
            <a:pPr marL="342900" indent="-342900">
              <a:buFont typeface="Arial" panose="020B0604020202020204" pitchFamily="34" charset="0"/>
              <a:buChar char="•"/>
            </a:pPr>
            <a:r>
              <a:rPr lang="zh-CN" altLang="en-US" sz="2400" dirty="0"/>
              <a:t>根据需求用基因组集构建泛基因组</a:t>
            </a:r>
            <a:endParaRPr lang="en-US" altLang="zh-CN" sz="2400" dirty="0"/>
          </a:p>
          <a:p>
            <a:pPr marL="342900" indent="-342900">
              <a:buFont typeface="Arial" panose="020B0604020202020204" pitchFamily="34" charset="0"/>
              <a:buChar char="•"/>
            </a:pPr>
            <a:r>
              <a:rPr lang="zh-CN" altLang="en-US" sz="2400" dirty="0"/>
              <a:t>参考</a:t>
            </a:r>
            <a:r>
              <a:rPr lang="en-US" altLang="zh-CN" sz="2400" dirty="0"/>
              <a:t>GTDB</a:t>
            </a:r>
            <a:r>
              <a:rPr lang="zh-CN" altLang="en-US" sz="2400" dirty="0"/>
              <a:t>，设置参数选择</a:t>
            </a:r>
            <a:r>
              <a:rPr lang="en-US" altLang="zh-CN" sz="2400" dirty="0"/>
              <a:t>100-200</a:t>
            </a:r>
            <a:r>
              <a:rPr lang="zh-CN" altLang="en-US" sz="2400" dirty="0"/>
              <a:t>单拷贝簇</a:t>
            </a:r>
            <a:endParaRPr lang="en-US" altLang="zh-CN" sz="2400" dirty="0"/>
          </a:p>
          <a:p>
            <a:pPr marL="342900" indent="-342900">
              <a:buFont typeface="Arial" panose="020B0604020202020204" pitchFamily="34" charset="0"/>
              <a:buChar char="•"/>
            </a:pPr>
            <a:r>
              <a:rPr lang="zh-CN" altLang="en-US" sz="2400" dirty="0"/>
              <a:t>串联</a:t>
            </a:r>
            <a:r>
              <a:rPr lang="en-US" altLang="zh-CN" sz="1800" dirty="0"/>
              <a:t>(</a:t>
            </a:r>
            <a:r>
              <a:rPr lang="en-US" altLang="zh-CN" sz="1800" dirty="0" err="1"/>
              <a:t>anvio</a:t>
            </a:r>
            <a:r>
              <a:rPr lang="en-US" altLang="zh-CN" sz="1800" dirty="0"/>
              <a:t>)</a:t>
            </a:r>
            <a:r>
              <a:rPr lang="zh-CN" altLang="en-US" sz="2400" dirty="0"/>
              <a:t>后，使用</a:t>
            </a:r>
            <a:r>
              <a:rPr lang="en-US" altLang="zh-CN" sz="2400" dirty="0" err="1"/>
              <a:t>iqtree</a:t>
            </a:r>
            <a:r>
              <a:rPr lang="zh-CN" altLang="en-US" sz="2400" dirty="0"/>
              <a:t>建树</a:t>
            </a:r>
            <a:endParaRPr lang="en-US" altLang="zh-CN" sz="2400" dirty="0"/>
          </a:p>
        </p:txBody>
      </p:sp>
      <p:sp>
        <p:nvSpPr>
          <p:cNvPr id="4" name="内容占位符 2">
            <a:extLst>
              <a:ext uri="{FF2B5EF4-FFF2-40B4-BE49-F238E27FC236}">
                <a16:creationId xmlns:a16="http://schemas.microsoft.com/office/drawing/2014/main" id="{E51C7894-802F-C668-49BE-7347B23DF5D9}"/>
              </a:ext>
            </a:extLst>
          </p:cNvPr>
          <p:cNvSpPr txBox="1">
            <a:spLocks/>
          </p:cNvSpPr>
          <p:nvPr/>
        </p:nvSpPr>
        <p:spPr>
          <a:xfrm>
            <a:off x="838198" y="1396591"/>
            <a:ext cx="7342239" cy="5881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参考：</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An </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anvi'o</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 workflow for </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phylogenomics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6" name="图片 5" descr="A screen shot of a phone&#10;&#10;描述已自动生成">
            <a:extLst>
              <a:ext uri="{FF2B5EF4-FFF2-40B4-BE49-F238E27FC236}">
                <a16:creationId xmlns:a16="http://schemas.microsoft.com/office/drawing/2014/main" id="{C44A952F-4235-AF56-C290-5F2565827EA7}"/>
              </a:ext>
            </a:extLst>
          </p:cNvPr>
          <p:cNvPicPr>
            <a:picLocks noChangeAspect="1"/>
          </p:cNvPicPr>
          <p:nvPr/>
        </p:nvPicPr>
        <p:blipFill rotWithShape="1">
          <a:blip r:embed="rId3">
            <a:extLst>
              <a:ext uri="{28A0092B-C50C-407E-A947-70E740481C1C}">
                <a14:useLocalDpi xmlns:a14="http://schemas.microsoft.com/office/drawing/2010/main" val="0"/>
              </a:ext>
            </a:extLst>
          </a:blip>
          <a:srcRect t="6351"/>
          <a:stretch/>
        </p:blipFill>
        <p:spPr>
          <a:xfrm>
            <a:off x="6448102" y="1690688"/>
            <a:ext cx="4905698" cy="4957394"/>
          </a:xfrm>
          <a:prstGeom prst="rect">
            <a:avLst/>
          </a:prstGeom>
        </p:spPr>
      </p:pic>
      <p:sp>
        <p:nvSpPr>
          <p:cNvPr id="7" name="内容占位符 2">
            <a:extLst>
              <a:ext uri="{FF2B5EF4-FFF2-40B4-BE49-F238E27FC236}">
                <a16:creationId xmlns:a16="http://schemas.microsoft.com/office/drawing/2014/main" id="{8C85C365-6E0D-57FD-0514-3E7A89999B52}"/>
              </a:ext>
            </a:extLst>
          </p:cNvPr>
          <p:cNvSpPr txBox="1">
            <a:spLocks/>
          </p:cNvSpPr>
          <p:nvPr/>
        </p:nvSpPr>
        <p:spPr>
          <a:xfrm>
            <a:off x="6096001" y="6492876"/>
            <a:ext cx="5770704" cy="379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图</a:t>
            </a:r>
            <a:r>
              <a:rPr kumimoji="0" lang="en-US" altLang="zh-CN"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2.1.2 </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2000" b="0" i="0" u="none" strike="noStrike" kern="1200" cap="none" spc="0" normalizeH="0" baseline="0" noProof="0" dirty="0" err="1">
                <a:ln>
                  <a:noFill/>
                </a:ln>
                <a:solidFill>
                  <a:srgbClr val="4472C4"/>
                </a:solidFill>
                <a:effectLst/>
                <a:uLnTx/>
                <a:uFillTx/>
                <a:latin typeface="等线" panose="020F0502020204030204"/>
                <a:ea typeface="等线" panose="02010600030101010101" pitchFamily="2" charset="-122"/>
                <a:cs typeface="+mn-cs"/>
              </a:rPr>
              <a:t>anvio</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的核心簇原绿球藻系统发育树</a:t>
            </a:r>
          </a:p>
        </p:txBody>
      </p:sp>
      <p:sp>
        <p:nvSpPr>
          <p:cNvPr id="5" name="内容占位符 2">
            <a:extLst>
              <a:ext uri="{FF2B5EF4-FFF2-40B4-BE49-F238E27FC236}">
                <a16:creationId xmlns:a16="http://schemas.microsoft.com/office/drawing/2014/main" id="{633E8051-DE3C-0F99-C7BD-3E6E361A9208}"/>
              </a:ext>
            </a:extLst>
          </p:cNvPr>
          <p:cNvSpPr txBox="1">
            <a:spLocks/>
          </p:cNvSpPr>
          <p:nvPr/>
        </p:nvSpPr>
        <p:spPr>
          <a:xfrm>
            <a:off x="838198" y="4583722"/>
            <a:ext cx="4905698" cy="206436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注</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：本次构建的泛基因组没有功能意义，只关心基因簇，并根据需求，加入了外类群</a:t>
            </a:r>
            <a:b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br>
            <a: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r>
              <a:rPr kumimoji="0" lang="zh-CN" altLang="en-US"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目前操作过的分组有</a:t>
            </a:r>
            <a: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t>
            </a:r>
            <a:b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br>
            <a: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r>
              <a:rPr kumimoji="0" lang="en-US" altLang="zh-CN"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HL</a:t>
            </a:r>
            <a:r>
              <a:rPr lang="zh-CN" altLang="en-US" sz="2400" b="1" noProof="0" dirty="0">
                <a:solidFill>
                  <a:prstClr val="black"/>
                </a:solidFill>
                <a:latin typeface="等线" panose="020F0502020204030204"/>
                <a:ea typeface="等线" panose="02010600030101010101" pitchFamily="2" charset="-122"/>
              </a:rPr>
              <a:t>型、</a:t>
            </a:r>
            <a:r>
              <a:rPr kumimoji="0" lang="en-US" altLang="zh-CN" sz="2400" b="1" i="0" u="none" strike="noStrike" kern="1200" cap="none" spc="0" normalizeH="0" dirty="0">
                <a:ln>
                  <a:noFill/>
                </a:ln>
                <a:solidFill>
                  <a:prstClr val="black"/>
                </a:solidFill>
                <a:effectLst/>
                <a:uLnTx/>
                <a:uFillTx/>
                <a:latin typeface="等线" panose="020F0502020204030204"/>
                <a:ea typeface="等线" panose="02010600030101010101" pitchFamily="2" charset="-122"/>
              </a:rPr>
              <a:t>LL</a:t>
            </a:r>
            <a:r>
              <a:rPr kumimoji="0" lang="zh-CN" altLang="en-US" sz="2400" b="1" i="0" u="none" strike="noStrike" kern="1200" cap="none" spc="0" normalizeH="0" dirty="0">
                <a:ln>
                  <a:noFill/>
                </a:ln>
                <a:solidFill>
                  <a:prstClr val="black"/>
                </a:solidFill>
                <a:effectLst/>
                <a:uLnTx/>
                <a:uFillTx/>
                <a:latin typeface="等线" panose="020F0502020204030204"/>
                <a:ea typeface="等线" panose="02010600030101010101" pitchFamily="2" charset="-122"/>
              </a:rPr>
              <a:t>型、</a:t>
            </a:r>
            <a:r>
              <a:rPr kumimoji="0" lang="zh-CN" altLang="en-US"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原绿球藻整体、</a:t>
            </a:r>
            <a:r>
              <a:rPr lang="zh-CN" altLang="en-US" sz="2400" b="1" dirty="0">
                <a:solidFill>
                  <a:prstClr val="black"/>
                </a:solidFill>
                <a:latin typeface="等线" panose="020F0502020204030204"/>
                <a:ea typeface="等线" panose="02010600030101010101" pitchFamily="2" charset="-122"/>
              </a:rPr>
              <a:t>各生态型</a:t>
            </a:r>
            <a:endParaRPr kumimoji="0" lang="en-US" altLang="zh-CN"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401729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2.2 </a:t>
            </a:r>
            <a:r>
              <a:rPr lang="zh-CN" altLang="en-US" sz="4400" b="1" dirty="0">
                <a:solidFill>
                  <a:schemeClr val="tx1">
                    <a:lumMod val="85000"/>
                    <a:lumOff val="15000"/>
                  </a:schemeClr>
                </a:solidFill>
                <a:cs typeface="+mn-ea"/>
                <a:sym typeface="+mn-lt"/>
              </a:rPr>
              <a:t>基于</a:t>
            </a:r>
            <a:r>
              <a:rPr lang="zh-CN" altLang="en-US" b="1" dirty="0">
                <a:solidFill>
                  <a:schemeClr val="tx1">
                    <a:lumMod val="85000"/>
                    <a:lumOff val="15000"/>
                  </a:schemeClr>
                </a:solidFill>
                <a:cs typeface="+mn-ea"/>
                <a:sym typeface="+mn-lt"/>
              </a:rPr>
              <a:t>基因</a:t>
            </a:r>
            <a:r>
              <a:rPr lang="zh-CN" altLang="en-US" sz="4400" b="1" dirty="0">
                <a:solidFill>
                  <a:schemeClr val="tx1">
                    <a:lumMod val="85000"/>
                    <a:lumOff val="15000"/>
                  </a:schemeClr>
                </a:solidFill>
                <a:cs typeface="+mn-ea"/>
                <a:sym typeface="+mn-lt"/>
              </a:rPr>
              <a:t>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t>2.2.1 </a:t>
            </a:r>
            <a:r>
              <a:rPr lang="zh-CN" altLang="en-US" dirty="0"/>
              <a:t>基于泛基因组的核心簇建树</a:t>
            </a:r>
            <a:endParaRPr lang="en-US" altLang="zh-CN" dirty="0"/>
          </a:p>
          <a:p>
            <a:pPr defTabSz="429585">
              <a:spcAft>
                <a:spcPts val="486"/>
              </a:spcAft>
            </a:pPr>
            <a:r>
              <a:rPr lang="en-US" altLang="zh-CN" dirty="0"/>
              <a:t>2.2.2 </a:t>
            </a:r>
            <a:r>
              <a:rPr lang="zh-CN" altLang="en-US" dirty="0"/>
              <a:t>基于单拷贝直系同源基因的串联法建树</a:t>
            </a:r>
            <a:endParaRPr lang="en-US" altLang="zh-CN" dirty="0"/>
          </a:p>
          <a:p>
            <a:pPr defTabSz="429585">
              <a:spcAft>
                <a:spcPts val="486"/>
              </a:spcAft>
            </a:pPr>
            <a:r>
              <a:rPr lang="en-US" altLang="zh-CN" dirty="0"/>
              <a:t>2.2.3 </a:t>
            </a:r>
            <a:r>
              <a:rPr lang="zh-CN" altLang="en-US" dirty="0"/>
              <a:t>建树结果展示</a:t>
            </a:r>
          </a:p>
          <a:p>
            <a:pPr defTabSz="429585">
              <a:spcAft>
                <a:spcPts val="486"/>
              </a:spcAft>
            </a:pPr>
            <a:endParaRPr lang="zh-CN" altLang="en-US" b="1" dirty="0"/>
          </a:p>
        </p:txBody>
      </p:sp>
    </p:spTree>
    <p:extLst>
      <p:ext uri="{BB962C8B-B14F-4D97-AF65-F5344CB8AC3E}">
        <p14:creationId xmlns:p14="http://schemas.microsoft.com/office/powerpoint/2010/main" val="4388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2.2.2 </a:t>
            </a:r>
            <a:r>
              <a:rPr lang="zh-CN" altLang="en-US" b="1" dirty="0"/>
              <a:t>基于直系同源基因的串联法建树</a:t>
            </a:r>
          </a:p>
        </p:txBody>
      </p:sp>
      <p:sp>
        <p:nvSpPr>
          <p:cNvPr id="3" name="内容占位符 2">
            <a:extLst>
              <a:ext uri="{FF2B5EF4-FFF2-40B4-BE49-F238E27FC236}">
                <a16:creationId xmlns:a16="http://schemas.microsoft.com/office/drawing/2014/main" id="{A940EC32-9333-EF94-1BD7-F8B74ACAFCEB}"/>
              </a:ext>
            </a:extLst>
          </p:cNvPr>
          <p:cNvSpPr>
            <a:spLocks noGrp="1"/>
          </p:cNvSpPr>
          <p:nvPr>
            <p:ph idx="1"/>
          </p:nvPr>
        </p:nvSpPr>
        <p:spPr>
          <a:xfrm>
            <a:off x="685738" y="1500185"/>
            <a:ext cx="6166338" cy="5147896"/>
          </a:xfrm>
        </p:spPr>
        <p:txBody>
          <a:bodyPr>
            <a:normAutofit/>
          </a:bodyPr>
          <a:lstStyle/>
          <a:p>
            <a:pPr>
              <a:lnSpc>
                <a:spcPct val="125000"/>
              </a:lnSpc>
            </a:pPr>
            <a:r>
              <a:rPr lang="zh-CN" altLang="en-US" b="1" dirty="0"/>
              <a:t>基于</a:t>
            </a:r>
            <a:r>
              <a:rPr lang="en-US" altLang="zh-CN" b="1" dirty="0" err="1"/>
              <a:t>orthofinder</a:t>
            </a:r>
            <a:endParaRPr lang="en-US" altLang="zh-CN" b="1" dirty="0"/>
          </a:p>
          <a:p>
            <a:pPr marL="514350" indent="-514350">
              <a:lnSpc>
                <a:spcPct val="100000"/>
              </a:lnSpc>
              <a:buFont typeface="+mj-lt"/>
              <a:buAutoNum type="arabicPeriod"/>
            </a:pPr>
            <a:r>
              <a:rPr lang="en-US" altLang="zh-CN" sz="2400" dirty="0"/>
              <a:t>orthofinder_2.5.5 </a:t>
            </a:r>
            <a:r>
              <a:rPr lang="zh-CN" altLang="en-US" sz="2400" dirty="0"/>
              <a:t>获取单拷贝同源基因</a:t>
            </a:r>
          </a:p>
          <a:p>
            <a:pPr marL="514350" indent="-514350">
              <a:lnSpc>
                <a:spcPct val="100000"/>
              </a:lnSpc>
              <a:buFont typeface="+mj-lt"/>
              <a:buAutoNum type="arabicPeriod"/>
            </a:pPr>
            <a:r>
              <a:rPr lang="zh-CN" altLang="en-US" sz="2400" dirty="0"/>
              <a:t>对每个单拷贝同源基因作</a:t>
            </a:r>
            <a:r>
              <a:rPr lang="en-US" altLang="zh-CN" sz="2400" dirty="0"/>
              <a:t>muscle</a:t>
            </a:r>
            <a:r>
              <a:rPr lang="zh-CN" altLang="en-US" sz="2400" dirty="0"/>
              <a:t>比对</a:t>
            </a:r>
            <a:r>
              <a:rPr lang="en-US" altLang="zh-CN" sz="2400" dirty="0"/>
              <a:t>(</a:t>
            </a:r>
            <a:r>
              <a:rPr lang="en-US" altLang="zh-CN" sz="2400" dirty="0" err="1"/>
              <a:t>mafft</a:t>
            </a:r>
            <a:r>
              <a:rPr lang="en-US" altLang="zh-CN" sz="2400" dirty="0"/>
              <a:t>) , </a:t>
            </a:r>
            <a:r>
              <a:rPr lang="zh-CN" altLang="en-US" sz="2400" dirty="0"/>
              <a:t>通过</a:t>
            </a:r>
            <a:r>
              <a:rPr lang="en-US" altLang="zh-CN" sz="2400" dirty="0" err="1"/>
              <a:t>trimal</a:t>
            </a:r>
            <a:r>
              <a:rPr lang="zh-CN" altLang="en-US" sz="2400" dirty="0"/>
              <a:t>修剪</a:t>
            </a:r>
            <a:br>
              <a:rPr lang="en-US" altLang="zh-CN" sz="2400" dirty="0"/>
            </a:br>
            <a:r>
              <a:rPr lang="en-US" altLang="zh-CN" sz="2000" b="1" dirty="0"/>
              <a:t>【–automated1</a:t>
            </a:r>
            <a:r>
              <a:rPr lang="zh-CN" altLang="en-US" sz="2000" b="1" dirty="0"/>
              <a:t>参数设置</a:t>
            </a:r>
            <a:r>
              <a:rPr lang="en-US" altLang="zh-CN" sz="2000" b="1" dirty="0"/>
              <a:t>】</a:t>
            </a:r>
            <a:endParaRPr lang="zh-CN" altLang="en-US" sz="2000" b="1" dirty="0"/>
          </a:p>
          <a:p>
            <a:pPr marL="514350" indent="-514350">
              <a:lnSpc>
                <a:spcPct val="100000"/>
              </a:lnSpc>
              <a:buFont typeface="+mj-lt"/>
              <a:buAutoNum type="arabicPeriod"/>
            </a:pPr>
            <a:r>
              <a:rPr lang="zh-CN" altLang="en-US" sz="2400" dirty="0"/>
              <a:t>串联修剪结果</a:t>
            </a:r>
          </a:p>
          <a:p>
            <a:pPr marL="514350" indent="-514350">
              <a:lnSpc>
                <a:spcPct val="100000"/>
              </a:lnSpc>
              <a:buFont typeface="+mj-lt"/>
              <a:buAutoNum type="arabicPeriod"/>
            </a:pPr>
            <a:r>
              <a:rPr lang="en-US" altLang="zh-CN" sz="2400" dirty="0" err="1"/>
              <a:t>iqtree</a:t>
            </a:r>
            <a:r>
              <a:rPr lang="zh-CN" altLang="en-US" sz="2400" dirty="0"/>
              <a:t>建树</a:t>
            </a:r>
          </a:p>
        </p:txBody>
      </p:sp>
      <p:pic>
        <p:nvPicPr>
          <p:cNvPr id="7" name="图片 6" descr="A screenshot of a computer screen&#10;&#10;描述已自动生成">
            <a:extLst>
              <a:ext uri="{FF2B5EF4-FFF2-40B4-BE49-F238E27FC236}">
                <a16:creationId xmlns:a16="http://schemas.microsoft.com/office/drawing/2014/main" id="{4ABEB7C4-5169-8348-DEF7-43F308D5CCC4}"/>
              </a:ext>
            </a:extLst>
          </p:cNvPr>
          <p:cNvPicPr>
            <a:picLocks noChangeAspect="1"/>
          </p:cNvPicPr>
          <p:nvPr/>
        </p:nvPicPr>
        <p:blipFill>
          <a:blip r:embed="rId3"/>
          <a:stretch>
            <a:fillRect/>
          </a:stretch>
        </p:blipFill>
        <p:spPr>
          <a:xfrm>
            <a:off x="6975277" y="1778400"/>
            <a:ext cx="4772528" cy="4054376"/>
          </a:xfrm>
          <a:prstGeom prst="rect">
            <a:avLst/>
          </a:prstGeom>
        </p:spPr>
      </p:pic>
      <p:sp>
        <p:nvSpPr>
          <p:cNvPr id="8" name="内容占位符 2">
            <a:extLst>
              <a:ext uri="{FF2B5EF4-FFF2-40B4-BE49-F238E27FC236}">
                <a16:creationId xmlns:a16="http://schemas.microsoft.com/office/drawing/2014/main" id="{ACBF1697-36D5-E6D8-35D8-2D0D464D12EA}"/>
              </a:ext>
            </a:extLst>
          </p:cNvPr>
          <p:cNvSpPr txBox="1">
            <a:spLocks/>
          </p:cNvSpPr>
          <p:nvPr/>
        </p:nvSpPr>
        <p:spPr>
          <a:xfrm>
            <a:off x="6728874" y="6037650"/>
            <a:ext cx="5468808" cy="5939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accent1"/>
                </a:solidFill>
              </a:rPr>
              <a:t>图</a:t>
            </a:r>
            <a:r>
              <a:rPr lang="en-US" altLang="zh-CN" sz="1800" dirty="0">
                <a:solidFill>
                  <a:schemeClr val="accent1"/>
                </a:solidFill>
              </a:rPr>
              <a:t>2.1.3 </a:t>
            </a:r>
            <a:r>
              <a:rPr lang="zh-CN" altLang="en-US" sz="1800" dirty="0">
                <a:solidFill>
                  <a:schemeClr val="accent1"/>
                </a:solidFill>
              </a:rPr>
              <a:t>基于串联单拷贝同源基因的系统发育树</a:t>
            </a:r>
            <a:r>
              <a:rPr lang="en-US" altLang="zh-CN" sz="1800" dirty="0">
                <a:solidFill>
                  <a:schemeClr val="accent1"/>
                </a:solidFill>
              </a:rPr>
              <a:t>(</a:t>
            </a:r>
            <a:r>
              <a:rPr lang="zh-CN" altLang="en-US" sz="1800" dirty="0">
                <a:solidFill>
                  <a:schemeClr val="accent1"/>
                </a:solidFill>
              </a:rPr>
              <a:t>部分</a:t>
            </a:r>
            <a:r>
              <a:rPr lang="en-US" altLang="zh-CN" sz="1800" dirty="0">
                <a:solidFill>
                  <a:schemeClr val="accent1"/>
                </a:solidFill>
              </a:rPr>
              <a:t>)</a:t>
            </a:r>
            <a:endParaRPr lang="zh-CN" altLang="en-US" sz="1800" dirty="0">
              <a:solidFill>
                <a:schemeClr val="accent1"/>
              </a:solidFill>
            </a:endParaRPr>
          </a:p>
        </p:txBody>
      </p:sp>
      <p:sp>
        <p:nvSpPr>
          <p:cNvPr id="4" name="内容占位符 2">
            <a:extLst>
              <a:ext uri="{FF2B5EF4-FFF2-40B4-BE49-F238E27FC236}">
                <a16:creationId xmlns:a16="http://schemas.microsoft.com/office/drawing/2014/main" id="{28A61AD6-C728-9474-1E9F-7B78C5ACC47C}"/>
              </a:ext>
            </a:extLst>
          </p:cNvPr>
          <p:cNvSpPr txBox="1">
            <a:spLocks/>
          </p:cNvSpPr>
          <p:nvPr/>
        </p:nvSpPr>
        <p:spPr>
          <a:xfrm>
            <a:off x="761214" y="4811027"/>
            <a:ext cx="5967660" cy="1677497"/>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注</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lang="zh-CN" altLang="en-US" sz="2400" dirty="0">
                <a:solidFill>
                  <a:prstClr val="black"/>
                </a:solidFill>
                <a:latin typeface="等线" panose="020F0502020204030204"/>
                <a:ea typeface="等线" panose="02010600030101010101" pitchFamily="2" charset="-122"/>
              </a:rPr>
              <a:t>由于计算需求，这里使用的基因组是经过 </a:t>
            </a:r>
            <a:r>
              <a:rPr lang="en-US" altLang="zh-CN" sz="2400" dirty="0" err="1">
                <a:solidFill>
                  <a:prstClr val="black"/>
                </a:solidFill>
                <a:latin typeface="等线" panose="020F0502020204030204"/>
                <a:ea typeface="等线" panose="02010600030101010101" pitchFamily="2" charset="-122"/>
              </a:rPr>
              <a:t>dRep</a:t>
            </a:r>
            <a:r>
              <a:rPr lang="en-US" altLang="zh-CN" sz="2400" dirty="0">
                <a:solidFill>
                  <a:prstClr val="black"/>
                </a:solidFill>
                <a:latin typeface="等线" panose="020F0502020204030204"/>
                <a:ea typeface="等线" panose="02010600030101010101" pitchFamily="2" charset="-122"/>
              </a:rPr>
              <a:t>- </a:t>
            </a:r>
            <a:r>
              <a:rPr lang="zh-CN" altLang="en-US" sz="2400" dirty="0">
                <a:solidFill>
                  <a:prstClr val="black"/>
                </a:solidFill>
                <a:latin typeface="等线" panose="020F0502020204030204"/>
                <a:ea typeface="等线" panose="02010600030101010101" pitchFamily="2" charset="-122"/>
              </a:rPr>
              <a:t>完整度</a:t>
            </a:r>
            <a:r>
              <a:rPr lang="en-US" altLang="zh-CN" sz="2400" dirty="0">
                <a:solidFill>
                  <a:prstClr val="black"/>
                </a:solidFill>
                <a:latin typeface="等线" panose="020F0502020204030204"/>
                <a:ea typeface="等线" panose="02010600030101010101" pitchFamily="2" charset="-122"/>
              </a:rPr>
              <a:t>90 ANI98 </a:t>
            </a:r>
            <a:r>
              <a:rPr lang="zh-CN" altLang="en-US" sz="2400" dirty="0">
                <a:solidFill>
                  <a:prstClr val="black"/>
                </a:solidFill>
                <a:latin typeface="等线" panose="020F0502020204030204"/>
                <a:ea typeface="等线" panose="02010600030101010101" pitchFamily="2" charset="-122"/>
              </a:rPr>
              <a:t>去冗余的</a:t>
            </a:r>
            <a:endParaRPr lang="en-US" altLang="zh-CN" sz="2400" dirty="0">
              <a:solidFill>
                <a:prstClr val="black"/>
              </a:solidFill>
              <a:latin typeface="等线" panose="020F0502020204030204"/>
              <a:ea typeface="等线"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r>
              <a:rPr kumimoji="0" lang="zh-CN" altLang="en-US"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已完成分组：</a:t>
            </a:r>
            <a:r>
              <a:rPr kumimoji="0" lang="en-US" altLang="zh-CN"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HL</a:t>
            </a:r>
            <a:r>
              <a:rPr lang="zh-CN" altLang="en-US" sz="2400" b="1" noProof="0" dirty="0">
                <a:solidFill>
                  <a:prstClr val="black"/>
                </a:solidFill>
                <a:latin typeface="等线" panose="020F0502020204030204"/>
                <a:ea typeface="等线" panose="02010600030101010101" pitchFamily="2" charset="-122"/>
              </a:rPr>
              <a:t>型、</a:t>
            </a:r>
            <a:r>
              <a:rPr kumimoji="0" lang="en-US" altLang="zh-CN" sz="2400" b="1" i="0" u="none" strike="noStrike" kern="1200" cap="none" spc="0" normalizeH="0" dirty="0">
                <a:ln>
                  <a:noFill/>
                </a:ln>
                <a:solidFill>
                  <a:prstClr val="black"/>
                </a:solidFill>
                <a:effectLst/>
                <a:uLnTx/>
                <a:uFillTx/>
                <a:latin typeface="等线" panose="020F0502020204030204"/>
                <a:ea typeface="等线" panose="02010600030101010101" pitchFamily="2" charset="-122"/>
              </a:rPr>
              <a:t>LL</a:t>
            </a:r>
            <a:r>
              <a:rPr kumimoji="0" lang="zh-CN" altLang="en-US" sz="2400" b="1" i="0" u="none" strike="noStrike" kern="1200" cap="none" spc="0" normalizeH="0" dirty="0">
                <a:ln>
                  <a:noFill/>
                </a:ln>
                <a:solidFill>
                  <a:prstClr val="black"/>
                </a:solidFill>
                <a:effectLst/>
                <a:uLnTx/>
                <a:uFillTx/>
                <a:latin typeface="等线" panose="020F0502020204030204"/>
                <a:ea typeface="等线" panose="02010600030101010101" pitchFamily="2" charset="-122"/>
              </a:rPr>
              <a:t>型、</a:t>
            </a:r>
            <a:r>
              <a:rPr kumimoji="0" lang="zh-CN" altLang="en-US"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原绿球藻整体、</a:t>
            </a:r>
            <a:r>
              <a:rPr lang="zh-CN" altLang="en-US" sz="2400" b="1" dirty="0">
                <a:solidFill>
                  <a:prstClr val="black"/>
                </a:solidFill>
                <a:latin typeface="等线" panose="020F0502020204030204"/>
                <a:ea typeface="等线" panose="02010600030101010101" pitchFamily="2" charset="-122"/>
              </a:rPr>
              <a:t>各生态型</a:t>
            </a:r>
            <a:endParaRPr kumimoji="0" lang="en-US" altLang="zh-CN"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14351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2.2 </a:t>
            </a:r>
            <a:r>
              <a:rPr lang="zh-CN" altLang="en-US" sz="4400" b="1" dirty="0">
                <a:solidFill>
                  <a:schemeClr val="tx1">
                    <a:lumMod val="85000"/>
                    <a:lumOff val="15000"/>
                  </a:schemeClr>
                </a:solidFill>
                <a:cs typeface="+mn-ea"/>
                <a:sym typeface="+mn-lt"/>
              </a:rPr>
              <a:t>基于</a:t>
            </a:r>
            <a:r>
              <a:rPr lang="zh-CN" altLang="en-US" b="1" dirty="0">
                <a:solidFill>
                  <a:schemeClr val="tx1">
                    <a:lumMod val="85000"/>
                    <a:lumOff val="15000"/>
                  </a:schemeClr>
                </a:solidFill>
                <a:cs typeface="+mn-ea"/>
                <a:sym typeface="+mn-lt"/>
              </a:rPr>
              <a:t>基因</a:t>
            </a:r>
            <a:r>
              <a:rPr lang="zh-CN" altLang="en-US" sz="4400" b="1" dirty="0">
                <a:solidFill>
                  <a:schemeClr val="tx1">
                    <a:lumMod val="85000"/>
                    <a:lumOff val="15000"/>
                  </a:schemeClr>
                </a:solidFill>
                <a:cs typeface="+mn-ea"/>
                <a:sym typeface="+mn-lt"/>
              </a:rPr>
              <a:t>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t>2.2.1 </a:t>
            </a:r>
            <a:r>
              <a:rPr lang="zh-CN" altLang="en-US" dirty="0"/>
              <a:t>基于泛基因组的核心簇建树</a:t>
            </a:r>
            <a:endParaRPr lang="en-US" altLang="zh-CN" dirty="0"/>
          </a:p>
          <a:p>
            <a:pPr defTabSz="429585">
              <a:spcAft>
                <a:spcPts val="486"/>
              </a:spcAft>
            </a:pPr>
            <a:r>
              <a:rPr lang="en-US" altLang="zh-CN" dirty="0"/>
              <a:t>2.2.2 </a:t>
            </a:r>
            <a:r>
              <a:rPr lang="zh-CN" altLang="en-US" dirty="0"/>
              <a:t>基于单拷贝直系同源基因的串联法建树</a:t>
            </a:r>
            <a:endParaRPr lang="en-US" altLang="zh-CN" dirty="0"/>
          </a:p>
          <a:p>
            <a:pPr defTabSz="429585">
              <a:spcAft>
                <a:spcPts val="486"/>
              </a:spcAft>
            </a:pPr>
            <a:r>
              <a:rPr lang="en-US" altLang="zh-CN" dirty="0"/>
              <a:t>2.2.3 </a:t>
            </a:r>
            <a:r>
              <a:rPr lang="zh-CN" altLang="en-US" dirty="0"/>
              <a:t>建树结果及问题展示</a:t>
            </a:r>
          </a:p>
        </p:txBody>
      </p:sp>
    </p:spTree>
    <p:extLst>
      <p:ext uri="{BB962C8B-B14F-4D97-AF65-F5344CB8AC3E}">
        <p14:creationId xmlns:p14="http://schemas.microsoft.com/office/powerpoint/2010/main" val="342309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3" name="内容占位符 2">
            <a:extLst>
              <a:ext uri="{FF2B5EF4-FFF2-40B4-BE49-F238E27FC236}">
                <a16:creationId xmlns:a16="http://schemas.microsoft.com/office/drawing/2014/main" id="{A940EC32-9333-EF94-1BD7-F8B74ACAFCEB}"/>
              </a:ext>
            </a:extLst>
          </p:cNvPr>
          <p:cNvSpPr>
            <a:spLocks noGrp="1"/>
          </p:cNvSpPr>
          <p:nvPr>
            <p:ph idx="1"/>
          </p:nvPr>
        </p:nvSpPr>
        <p:spPr>
          <a:xfrm>
            <a:off x="525299" y="1500185"/>
            <a:ext cx="9544824" cy="2344984"/>
          </a:xfrm>
        </p:spPr>
        <p:txBody>
          <a:bodyPr>
            <a:normAutofit/>
          </a:bodyPr>
          <a:lstStyle/>
          <a:p>
            <a:pPr>
              <a:lnSpc>
                <a:spcPct val="125000"/>
              </a:lnSpc>
            </a:pPr>
            <a:r>
              <a:rPr lang="zh-CN" altLang="en-US" b="1" dirty="0"/>
              <a:t>基于</a:t>
            </a:r>
            <a:r>
              <a:rPr lang="en-US" altLang="zh-CN" b="1" dirty="0" err="1"/>
              <a:t>orthofinder</a:t>
            </a:r>
            <a:endParaRPr lang="en-US" altLang="zh-CN" b="1" dirty="0"/>
          </a:p>
          <a:p>
            <a:pPr marL="514350" indent="-514350">
              <a:lnSpc>
                <a:spcPct val="100000"/>
              </a:lnSpc>
              <a:buFont typeface="+mj-lt"/>
              <a:buAutoNum type="arabicPeriod"/>
            </a:pPr>
            <a:r>
              <a:rPr lang="zh-CN" altLang="en-US" sz="2400" dirty="0"/>
              <a:t>对于基因组质量的要求较高</a:t>
            </a:r>
            <a:endParaRPr lang="en-US" altLang="zh-CN" sz="2400" dirty="0"/>
          </a:p>
          <a:p>
            <a:pPr marL="514350" indent="-514350">
              <a:lnSpc>
                <a:spcPct val="100000"/>
              </a:lnSpc>
              <a:buFont typeface="+mj-lt"/>
              <a:buAutoNum type="arabicPeriod"/>
            </a:pPr>
            <a:r>
              <a:rPr lang="zh-CN" altLang="en-US" sz="2400" dirty="0"/>
              <a:t>适用于：</a:t>
            </a:r>
            <a:r>
              <a:rPr lang="en-US" altLang="zh-CN" sz="2400" dirty="0"/>
              <a:t>HLI</a:t>
            </a:r>
            <a:r>
              <a:rPr lang="zh-CN" altLang="en-US" sz="2400" dirty="0"/>
              <a:t>、</a:t>
            </a:r>
            <a:r>
              <a:rPr lang="en-US" altLang="zh-CN" sz="2400" dirty="0"/>
              <a:t>HLII</a:t>
            </a:r>
            <a:r>
              <a:rPr lang="zh-CN" altLang="en-US" sz="2400" dirty="0"/>
              <a:t>、</a:t>
            </a:r>
            <a:r>
              <a:rPr lang="en-US" altLang="zh-CN" sz="2400" dirty="0"/>
              <a:t>LLI</a:t>
            </a:r>
            <a:r>
              <a:rPr lang="zh-CN" altLang="en-US" sz="2400" dirty="0"/>
              <a:t>、</a:t>
            </a:r>
            <a:r>
              <a:rPr lang="en-US" altLang="zh-CN" sz="2400" dirty="0"/>
              <a:t>HL</a:t>
            </a:r>
            <a:r>
              <a:rPr lang="zh-CN" altLang="en-US" sz="2400" dirty="0"/>
              <a:t>、</a:t>
            </a:r>
            <a:r>
              <a:rPr lang="en-US" altLang="zh-CN" sz="2400" dirty="0"/>
              <a:t>LL</a:t>
            </a:r>
            <a:r>
              <a:rPr lang="zh-CN" altLang="en-US" sz="2400" dirty="0"/>
              <a:t>等高质量基因组较多的分组</a:t>
            </a:r>
            <a:endParaRPr lang="en-US" altLang="zh-CN" sz="2400" dirty="0"/>
          </a:p>
          <a:p>
            <a:pPr marL="342900" indent="-342900">
              <a:lnSpc>
                <a:spcPct val="100000"/>
              </a:lnSpc>
              <a:buFont typeface="Arial" panose="020B0604020202020204" pitchFamily="34" charset="0"/>
              <a:buChar char="•"/>
            </a:pPr>
            <a:r>
              <a:rPr lang="zh-CN" altLang="en-US" sz="2600" b="1" dirty="0">
                <a:solidFill>
                  <a:schemeClr val="accent1">
                    <a:lumMod val="75000"/>
                  </a:schemeClr>
                </a:solidFill>
              </a:rPr>
              <a:t>不适用于分布较窄、基因组质量一般的小生态型</a:t>
            </a:r>
            <a:endParaRPr lang="en-US" altLang="zh-CN" sz="2600" b="1" dirty="0">
              <a:solidFill>
                <a:schemeClr val="accent1">
                  <a:lumMod val="75000"/>
                </a:schemeClr>
              </a:solidFill>
            </a:endParaRPr>
          </a:p>
          <a:p>
            <a:pPr marL="514350" indent="-514350">
              <a:lnSpc>
                <a:spcPct val="100000"/>
              </a:lnSpc>
              <a:buFont typeface="+mj-lt"/>
              <a:buAutoNum type="arabicPeriod"/>
            </a:pPr>
            <a:endParaRPr lang="en-US" altLang="zh-CN" sz="2400" dirty="0"/>
          </a:p>
        </p:txBody>
      </p:sp>
      <p:sp>
        <p:nvSpPr>
          <p:cNvPr id="5" name="内容占位符 2">
            <a:extLst>
              <a:ext uri="{FF2B5EF4-FFF2-40B4-BE49-F238E27FC236}">
                <a16:creationId xmlns:a16="http://schemas.microsoft.com/office/drawing/2014/main" id="{909945DC-E0F1-7B90-66C0-A759DDFB2165}"/>
              </a:ext>
            </a:extLst>
          </p:cNvPr>
          <p:cNvSpPr txBox="1">
            <a:spLocks/>
          </p:cNvSpPr>
          <p:nvPr/>
        </p:nvSpPr>
        <p:spPr>
          <a:xfrm>
            <a:off x="525300" y="3845169"/>
            <a:ext cx="10191832" cy="28029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zh-CN" altLang="en-US" b="1" dirty="0"/>
              <a:t>基于</a:t>
            </a:r>
            <a:r>
              <a:rPr lang="en-US" altLang="zh-CN" b="1" dirty="0" err="1"/>
              <a:t>anvio</a:t>
            </a:r>
            <a:r>
              <a:rPr lang="en-US" altLang="zh-CN" b="1" dirty="0"/>
              <a:t> - pangenome</a:t>
            </a:r>
          </a:p>
          <a:p>
            <a:pPr marL="514350" indent="-514350">
              <a:lnSpc>
                <a:spcPct val="100000"/>
              </a:lnSpc>
              <a:buFont typeface="+mj-lt"/>
              <a:buAutoNum type="arabicPeriod"/>
            </a:pPr>
            <a:r>
              <a:rPr lang="zh-CN" altLang="en-US" sz="2400" dirty="0"/>
              <a:t>对于基因组质量的要求一般，</a:t>
            </a:r>
            <a:endParaRPr lang="en-US" altLang="zh-CN" sz="2400" dirty="0"/>
          </a:p>
          <a:p>
            <a:pPr marL="514350" indent="-514350">
              <a:lnSpc>
                <a:spcPct val="100000"/>
              </a:lnSpc>
              <a:buFont typeface="+mj-lt"/>
              <a:buAutoNum type="arabicPeriod"/>
            </a:pPr>
            <a:r>
              <a:rPr lang="zh-CN" altLang="en-US" sz="2400" dirty="0"/>
              <a:t>由于</a:t>
            </a:r>
            <a:r>
              <a:rPr lang="en-US" altLang="zh-CN" sz="2400" dirty="0"/>
              <a:t>pangenome</a:t>
            </a:r>
            <a:r>
              <a:rPr lang="zh-CN" altLang="en-US" sz="2400" dirty="0"/>
              <a:t>本身性质，串联序列中有大量的</a:t>
            </a:r>
            <a:r>
              <a:rPr lang="en-US" altLang="zh-CN" sz="2400" dirty="0"/>
              <a:t>gap</a:t>
            </a:r>
            <a:r>
              <a:rPr lang="zh-CN" altLang="en-US" sz="2400" dirty="0"/>
              <a:t>区域</a:t>
            </a:r>
            <a:endParaRPr lang="en-US" altLang="zh-CN" sz="2400" dirty="0"/>
          </a:p>
          <a:p>
            <a:pPr marL="514350" indent="-514350">
              <a:lnSpc>
                <a:spcPct val="100000"/>
              </a:lnSpc>
              <a:buFont typeface="+mj-lt"/>
              <a:buAutoNum type="arabicPeriod"/>
            </a:pPr>
            <a:r>
              <a:rPr lang="zh-CN" altLang="en-US" sz="2400" dirty="0"/>
              <a:t>由于</a:t>
            </a:r>
            <a:r>
              <a:rPr lang="en-US" altLang="zh-CN" sz="2400" dirty="0" err="1"/>
              <a:t>anvio</a:t>
            </a:r>
            <a:r>
              <a:rPr lang="zh-CN" altLang="en-US" sz="2400" dirty="0"/>
              <a:t>本身性质，</a:t>
            </a:r>
            <a:r>
              <a:rPr lang="en-US" altLang="zh-CN" sz="2400" dirty="0" err="1"/>
              <a:t>trimal</a:t>
            </a:r>
            <a:r>
              <a:rPr lang="zh-CN" altLang="en-US" sz="2400" dirty="0"/>
              <a:t>的运行参数设置比较困难</a:t>
            </a:r>
            <a:endParaRPr lang="en-US" altLang="zh-CN" sz="2400" dirty="0"/>
          </a:p>
          <a:p>
            <a:pPr marL="342900" indent="-342900">
              <a:lnSpc>
                <a:spcPct val="100000"/>
              </a:lnSpc>
              <a:buFont typeface="Arial" panose="020B0604020202020204" pitchFamily="34" charset="0"/>
              <a:buChar char="•"/>
            </a:pPr>
            <a:r>
              <a:rPr lang="zh-CN" altLang="en-US" sz="2600" b="1" dirty="0">
                <a:solidFill>
                  <a:schemeClr val="accent1">
                    <a:lumMod val="75000"/>
                  </a:schemeClr>
                </a:solidFill>
              </a:rPr>
              <a:t>适用于大部分基因组数据集，但是建树质量不能保证</a:t>
            </a:r>
            <a:endParaRPr lang="en-US" altLang="zh-CN" sz="2600" dirty="0"/>
          </a:p>
        </p:txBody>
      </p:sp>
    </p:spTree>
    <p:extLst>
      <p:ext uri="{BB962C8B-B14F-4D97-AF65-F5344CB8AC3E}">
        <p14:creationId xmlns:p14="http://schemas.microsoft.com/office/powerpoint/2010/main" val="3767832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04E1718-CC75-3648-C205-6D9EE1ACB791}"/>
              </a:ext>
            </a:extLst>
          </p:cNvPr>
          <p:cNvGrpSpPr/>
          <p:nvPr/>
        </p:nvGrpSpPr>
        <p:grpSpPr>
          <a:xfrm>
            <a:off x="888678" y="2621548"/>
            <a:ext cx="7388610" cy="3960322"/>
            <a:chOff x="0" y="0"/>
            <a:chExt cx="11786359" cy="6317535"/>
          </a:xfrm>
        </p:grpSpPr>
        <p:graphicFrame>
          <p:nvGraphicFramePr>
            <p:cNvPr id="8" name="对象 7">
              <a:extLst>
                <a:ext uri="{FF2B5EF4-FFF2-40B4-BE49-F238E27FC236}">
                  <a16:creationId xmlns:a16="http://schemas.microsoft.com/office/drawing/2014/main" id="{F1F4DD8E-EC8E-495E-0008-194BF5850C7D}"/>
                </a:ext>
              </a:extLst>
            </p:cNvPr>
            <p:cNvGraphicFramePr>
              <a:graphicFrameLocks noChangeAspect="1"/>
            </p:cNvGraphicFramePr>
            <p:nvPr>
              <p:extLst>
                <p:ext uri="{D42A27DB-BD31-4B8C-83A1-F6EECF244321}">
                  <p14:modId xmlns:p14="http://schemas.microsoft.com/office/powerpoint/2010/main" val="2992071204"/>
                </p:ext>
              </p:extLst>
            </p:nvPr>
          </p:nvGraphicFramePr>
          <p:xfrm>
            <a:off x="0" y="0"/>
            <a:ext cx="5541671" cy="6010687"/>
          </p:xfrm>
          <a:graphic>
            <a:graphicData uri="http://schemas.openxmlformats.org/presentationml/2006/ole">
              <mc:AlternateContent xmlns:mc="http://schemas.openxmlformats.org/markup-compatibility/2006">
                <mc:Choice xmlns:v="urn:schemas-microsoft-com:vml" Requires="v">
                  <p:oleObj name="Acrobat Document" r:id="rId3" imgW="5775606" imgH="6065173" progId="Acrobat.Document.DC">
                    <p:embed/>
                  </p:oleObj>
                </mc:Choice>
                <mc:Fallback>
                  <p:oleObj name="Acrobat Document" r:id="rId3" imgW="5775606" imgH="6065173" progId="Acrobat.Document.DC">
                    <p:embed/>
                    <p:pic>
                      <p:nvPicPr>
                        <p:cNvPr id="2" name="对象 1">
                          <a:extLst>
                            <a:ext uri="{FF2B5EF4-FFF2-40B4-BE49-F238E27FC236}">
                              <a16:creationId xmlns:a16="http://schemas.microsoft.com/office/drawing/2014/main" id="{6E3CBF34-5E9C-85C8-117F-C4DF0F3BC249}"/>
                            </a:ext>
                          </a:extLst>
                        </p:cNvPr>
                        <p:cNvPicPr/>
                        <p:nvPr/>
                      </p:nvPicPr>
                      <p:blipFill>
                        <a:blip r:embed="rId4"/>
                        <a:stretch>
                          <a:fillRect/>
                        </a:stretch>
                      </p:blipFill>
                      <p:spPr>
                        <a:xfrm>
                          <a:off x="0" y="0"/>
                          <a:ext cx="5541671" cy="601068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ED1FF513-DFF3-1382-ABE5-4D7F99ACDD71}"/>
                </a:ext>
              </a:extLst>
            </p:cNvPr>
            <p:cNvGraphicFramePr>
              <a:graphicFrameLocks noChangeAspect="1"/>
            </p:cNvGraphicFramePr>
            <p:nvPr>
              <p:extLst>
                <p:ext uri="{D42A27DB-BD31-4B8C-83A1-F6EECF244321}">
                  <p14:modId xmlns:p14="http://schemas.microsoft.com/office/powerpoint/2010/main" val="1864143024"/>
                </p:ext>
              </p:extLst>
            </p:nvPr>
          </p:nvGraphicFramePr>
          <p:xfrm>
            <a:off x="6129080" y="163517"/>
            <a:ext cx="5657279" cy="6154018"/>
          </p:xfrm>
          <a:graphic>
            <a:graphicData uri="http://schemas.openxmlformats.org/presentationml/2006/ole">
              <mc:AlternateContent xmlns:mc="http://schemas.openxmlformats.org/markup-compatibility/2006">
                <mc:Choice xmlns:v="urn:schemas-microsoft-com:vml" Requires="v">
                  <p:oleObj name="Acrobat Document" r:id="rId5" imgW="4282369" imgH="4510929" progId="Acrobat.Document.DC">
                    <p:embed/>
                  </p:oleObj>
                </mc:Choice>
                <mc:Fallback>
                  <p:oleObj name="Acrobat Document" r:id="rId5" imgW="4282369" imgH="4510929" progId="Acrobat.Document.DC">
                    <p:embed/>
                    <p:pic>
                      <p:nvPicPr>
                        <p:cNvPr id="3" name="对象 2">
                          <a:extLst>
                            <a:ext uri="{FF2B5EF4-FFF2-40B4-BE49-F238E27FC236}">
                              <a16:creationId xmlns:a16="http://schemas.microsoft.com/office/drawing/2014/main" id="{46DB0049-35A9-A5F7-8954-5B49926A0C74}"/>
                            </a:ext>
                          </a:extLst>
                        </p:cNvPr>
                        <p:cNvPicPr/>
                        <p:nvPr/>
                      </p:nvPicPr>
                      <p:blipFill>
                        <a:blip r:embed="rId6"/>
                        <a:stretch>
                          <a:fillRect/>
                        </a:stretch>
                      </p:blipFill>
                      <p:spPr>
                        <a:xfrm>
                          <a:off x="6129080" y="163517"/>
                          <a:ext cx="5657279" cy="6154018"/>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C39733F8-ADD9-A770-6D25-3CD4B616F41B}"/>
                </a:ext>
              </a:extLst>
            </p:cNvPr>
            <p:cNvPicPr>
              <a:picLocks noChangeAspect="1"/>
            </p:cNvPicPr>
            <p:nvPr/>
          </p:nvPicPr>
          <p:blipFill rotWithShape="1">
            <a:blip r:embed="rId7"/>
            <a:srcRect l="70173" t="15246" r="12467" b="58314"/>
            <a:stretch/>
          </p:blipFill>
          <p:spPr>
            <a:xfrm>
              <a:off x="6430913" y="3605559"/>
              <a:ext cx="3330043" cy="2711976"/>
            </a:xfrm>
            <a:prstGeom prst="rect">
              <a:avLst/>
            </a:prstGeom>
          </p:spPr>
        </p:pic>
        <p:pic>
          <p:nvPicPr>
            <p:cNvPr id="11" name="图片 10">
              <a:extLst>
                <a:ext uri="{FF2B5EF4-FFF2-40B4-BE49-F238E27FC236}">
                  <a16:creationId xmlns:a16="http://schemas.microsoft.com/office/drawing/2014/main" id="{19941EDA-DDD1-B9BD-7D14-0EDC10CA4B5A}"/>
                </a:ext>
              </a:extLst>
            </p:cNvPr>
            <p:cNvPicPr>
              <a:picLocks noChangeAspect="1"/>
            </p:cNvPicPr>
            <p:nvPr/>
          </p:nvPicPr>
          <p:blipFill rotWithShape="1">
            <a:blip r:embed="rId7"/>
            <a:srcRect l="20677" t="18074" r="62173" b="61355"/>
            <a:stretch/>
          </p:blipFill>
          <p:spPr>
            <a:xfrm>
              <a:off x="0" y="3581059"/>
              <a:ext cx="4228428" cy="2711975"/>
            </a:xfrm>
            <a:prstGeom prst="rect">
              <a:avLst/>
            </a:prstGeom>
          </p:spPr>
        </p:pic>
        <p:sp>
          <p:nvSpPr>
            <p:cNvPr id="12" name="矩形 11">
              <a:extLst>
                <a:ext uri="{FF2B5EF4-FFF2-40B4-BE49-F238E27FC236}">
                  <a16:creationId xmlns:a16="http://schemas.microsoft.com/office/drawing/2014/main" id="{47C0451F-8C56-1F0D-862A-9EA3DC429BD7}"/>
                </a:ext>
              </a:extLst>
            </p:cNvPr>
            <p:cNvSpPr/>
            <p:nvPr/>
          </p:nvSpPr>
          <p:spPr>
            <a:xfrm>
              <a:off x="587410" y="2703116"/>
              <a:ext cx="1791662" cy="652627"/>
            </a:xfrm>
            <a:prstGeom prst="rect">
              <a:avLst/>
            </a:prstGeom>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t>GTDB_2.3.2</a:t>
              </a:r>
              <a:endParaRPr lang="zh-CN" altLang="en-US" sz="1200" b="1" dirty="0"/>
            </a:p>
          </p:txBody>
        </p:sp>
        <p:sp>
          <p:nvSpPr>
            <p:cNvPr id="13" name="矩形 12">
              <a:extLst>
                <a:ext uri="{FF2B5EF4-FFF2-40B4-BE49-F238E27FC236}">
                  <a16:creationId xmlns:a16="http://schemas.microsoft.com/office/drawing/2014/main" id="{0C7AC4A5-0B16-E5C9-21B8-93C5E0E71944}"/>
                </a:ext>
              </a:extLst>
            </p:cNvPr>
            <p:cNvSpPr/>
            <p:nvPr/>
          </p:nvSpPr>
          <p:spPr>
            <a:xfrm>
              <a:off x="6430913" y="2850338"/>
              <a:ext cx="2162649" cy="652627"/>
            </a:xfrm>
            <a:prstGeom prst="rect">
              <a:avLst/>
            </a:prstGeom>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t>Core - cluster</a:t>
              </a:r>
              <a:endParaRPr lang="zh-CN" altLang="en-US" sz="1200" b="1" dirty="0"/>
            </a:p>
          </p:txBody>
        </p:sp>
      </p:grpSp>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530762" y="1355526"/>
            <a:ext cx="8104443" cy="2699143"/>
          </a:xfrm>
        </p:spPr>
        <p:txBody>
          <a:bodyPr/>
          <a:lstStyle/>
          <a:p>
            <a:pPr>
              <a:lnSpc>
                <a:spcPct val="100000"/>
              </a:lnSpc>
            </a:pPr>
            <a:r>
              <a:rPr lang="zh-CN" altLang="en-US" b="1" dirty="0"/>
              <a:t>基于</a:t>
            </a:r>
            <a:r>
              <a:rPr lang="en-US" altLang="zh-CN" b="1" dirty="0" err="1"/>
              <a:t>anvio</a:t>
            </a:r>
            <a:r>
              <a:rPr lang="en-US" altLang="zh-CN" b="1" dirty="0"/>
              <a:t> – pangenome</a:t>
            </a:r>
          </a:p>
          <a:p>
            <a:pPr marL="342900" indent="-342900">
              <a:lnSpc>
                <a:spcPct val="100000"/>
              </a:lnSpc>
              <a:buFont typeface="Arial" panose="020B0604020202020204" pitchFamily="34" charset="0"/>
              <a:buChar char="•"/>
            </a:pPr>
            <a:r>
              <a:rPr lang="zh-CN" altLang="en-US" sz="2400" dirty="0"/>
              <a:t>在</a:t>
            </a:r>
            <a:r>
              <a:rPr lang="en-US" altLang="zh-CN" sz="2400" dirty="0"/>
              <a:t>LLI</a:t>
            </a:r>
            <a:r>
              <a:rPr lang="zh-CN" altLang="en-US" sz="2400" dirty="0"/>
              <a:t>和</a:t>
            </a:r>
            <a:r>
              <a:rPr lang="en-US" altLang="zh-CN" sz="2400" dirty="0"/>
              <a:t>LLII/LLIII</a:t>
            </a:r>
            <a:r>
              <a:rPr lang="zh-CN" altLang="en-US" sz="2400" dirty="0"/>
              <a:t>的进化关系上，出现了异常</a:t>
            </a:r>
            <a:br>
              <a:rPr lang="en-US" altLang="zh-CN" sz="2400" dirty="0"/>
            </a:br>
            <a:r>
              <a:rPr lang="zh-CN" altLang="en-US" sz="2400" dirty="0"/>
              <a:t>基于</a:t>
            </a:r>
            <a:r>
              <a:rPr lang="en-US" altLang="zh-CN" sz="2400" dirty="0"/>
              <a:t>Core cluster</a:t>
            </a:r>
            <a:r>
              <a:rPr lang="zh-CN" altLang="en-US" sz="2400" dirty="0"/>
              <a:t>的建树中，</a:t>
            </a:r>
            <a:r>
              <a:rPr lang="en-US" altLang="zh-CN" sz="2400" dirty="0"/>
              <a:t>LLII/III</a:t>
            </a:r>
            <a:r>
              <a:rPr lang="zh-CN" altLang="en-US" sz="2400" dirty="0"/>
              <a:t>比</a:t>
            </a:r>
            <a:r>
              <a:rPr lang="en-US" altLang="zh-CN" sz="2400" dirty="0"/>
              <a:t>LLI</a:t>
            </a:r>
            <a:r>
              <a:rPr lang="zh-CN" altLang="en-US" sz="2400" dirty="0"/>
              <a:t>更接近于</a:t>
            </a:r>
            <a:r>
              <a:rPr lang="en-US" altLang="zh-CN" sz="2400" dirty="0"/>
              <a:t>HL</a:t>
            </a:r>
            <a:r>
              <a:rPr lang="zh-CN" altLang="en-US" sz="2400" dirty="0"/>
              <a:t>型</a:t>
            </a:r>
            <a:endParaRPr lang="en-US" altLang="zh-CN" sz="2400" dirty="0"/>
          </a:p>
          <a:p>
            <a:pPr marL="457200" indent="-457200">
              <a:buAutoNum type="arabicPeriod"/>
            </a:pPr>
            <a:endParaRPr lang="en-US" altLang="zh-CN" sz="2400" dirty="0"/>
          </a:p>
          <a:p>
            <a:pPr marL="457200" indent="-457200">
              <a:buAutoNum type="arabicPeriod"/>
            </a:pPr>
            <a:endParaRPr lang="en-US" altLang="zh-CN" sz="2400" dirty="0"/>
          </a:p>
        </p:txBody>
      </p:sp>
      <p:sp>
        <p:nvSpPr>
          <p:cNvPr id="15" name="内容占位符 2">
            <a:extLst>
              <a:ext uri="{FF2B5EF4-FFF2-40B4-BE49-F238E27FC236}">
                <a16:creationId xmlns:a16="http://schemas.microsoft.com/office/drawing/2014/main" id="{92013920-7427-7821-4074-983596632721}"/>
              </a:ext>
            </a:extLst>
          </p:cNvPr>
          <p:cNvSpPr txBox="1">
            <a:spLocks/>
          </p:cNvSpPr>
          <p:nvPr/>
        </p:nvSpPr>
        <p:spPr>
          <a:xfrm>
            <a:off x="2597421" y="6581870"/>
            <a:ext cx="291510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2.1.3 </a:t>
            </a:r>
            <a:r>
              <a:rPr lang="zh-CN" altLang="en-US" sz="2000" dirty="0">
                <a:solidFill>
                  <a:schemeClr val="accent1"/>
                </a:solidFill>
              </a:rPr>
              <a:t>聚类关系示意图</a:t>
            </a:r>
          </a:p>
        </p:txBody>
      </p:sp>
    </p:spTree>
    <p:extLst>
      <p:ext uri="{BB962C8B-B14F-4D97-AF65-F5344CB8AC3E}">
        <p14:creationId xmlns:p14="http://schemas.microsoft.com/office/powerpoint/2010/main" val="17387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580F509-7356-4DAD-B916-FE8CE7A41180}"/>
              </a:ext>
            </a:extLst>
          </p:cNvPr>
          <p:cNvSpPr/>
          <p:nvPr/>
        </p:nvSpPr>
        <p:spPr>
          <a:xfrm>
            <a:off x="245804" y="277038"/>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5" name="矩形 4">
            <a:extLst>
              <a:ext uri="{FF2B5EF4-FFF2-40B4-BE49-F238E27FC236}">
                <a16:creationId xmlns:a16="http://schemas.microsoft.com/office/drawing/2014/main" id="{D0AA7139-EFB4-4529-B1B6-9770E88556D0}"/>
              </a:ext>
            </a:extLst>
          </p:cNvPr>
          <p:cNvSpPr/>
          <p:nvPr/>
        </p:nvSpPr>
        <p:spPr>
          <a:xfrm>
            <a:off x="8045913" y="5749583"/>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6" name="圆角矩形 5">
            <a:extLst>
              <a:ext uri="{FF2B5EF4-FFF2-40B4-BE49-F238E27FC236}">
                <a16:creationId xmlns:a16="http://schemas.microsoft.com/office/drawing/2014/main" id="{C934065F-98D9-4AAD-9DA2-1F6E70D8448A}"/>
              </a:ext>
            </a:extLst>
          </p:cNvPr>
          <p:cNvSpPr/>
          <p:nvPr/>
        </p:nvSpPr>
        <p:spPr>
          <a:xfrm>
            <a:off x="403122" y="350073"/>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pic>
        <p:nvPicPr>
          <p:cNvPr id="9" name="图片 8">
            <a:extLst>
              <a:ext uri="{FF2B5EF4-FFF2-40B4-BE49-F238E27FC236}">
                <a16:creationId xmlns:a16="http://schemas.microsoft.com/office/drawing/2014/main" id="{72D6C592-FC57-476C-95B3-C32DBF298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325" y="689992"/>
            <a:ext cx="1206500" cy="1206500"/>
          </a:xfrm>
          <a:prstGeom prst="rect">
            <a:avLst/>
          </a:prstGeom>
        </p:spPr>
      </p:pic>
      <p:sp>
        <p:nvSpPr>
          <p:cNvPr id="10" name="文本框 9">
            <a:extLst>
              <a:ext uri="{FF2B5EF4-FFF2-40B4-BE49-F238E27FC236}">
                <a16:creationId xmlns:a16="http://schemas.microsoft.com/office/drawing/2014/main" id="{C15B256E-C5CA-4A26-8052-D7CBF23C86B8}"/>
              </a:ext>
            </a:extLst>
          </p:cNvPr>
          <p:cNvSpPr txBox="1"/>
          <p:nvPr/>
        </p:nvSpPr>
        <p:spPr>
          <a:xfrm>
            <a:off x="1908282" y="1533117"/>
            <a:ext cx="2364780" cy="82322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目录</a:t>
            </a:r>
          </a:p>
        </p:txBody>
      </p:sp>
      <p:sp>
        <p:nvSpPr>
          <p:cNvPr id="11" name="文本框 10">
            <a:extLst>
              <a:ext uri="{FF2B5EF4-FFF2-40B4-BE49-F238E27FC236}">
                <a16:creationId xmlns:a16="http://schemas.microsoft.com/office/drawing/2014/main" id="{51343B05-4C02-4AB3-9AB6-F9E303D4F4C3}"/>
              </a:ext>
            </a:extLst>
          </p:cNvPr>
          <p:cNvSpPr txBox="1"/>
          <p:nvPr/>
        </p:nvSpPr>
        <p:spPr>
          <a:xfrm>
            <a:off x="1908283" y="1152768"/>
            <a:ext cx="2325945"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CONTENT</a:t>
            </a:r>
            <a:endParaRPr kumimoji="0" lang="zh-CN" altLang="en-US" sz="20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13" name="椭圆 12">
            <a:extLst>
              <a:ext uri="{FF2B5EF4-FFF2-40B4-BE49-F238E27FC236}">
                <a16:creationId xmlns:a16="http://schemas.microsoft.com/office/drawing/2014/main" id="{E700BB1F-0CB1-4BA1-929F-A5476F6B8A81}"/>
              </a:ext>
            </a:extLst>
          </p:cNvPr>
          <p:cNvSpPr/>
          <p:nvPr/>
        </p:nvSpPr>
        <p:spPr>
          <a:xfrm>
            <a:off x="1908282" y="3120013"/>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01</a:t>
            </a:r>
            <a:endParaRPr kumimoji="0" lang="zh-CN" altLang="en-US" sz="1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4" name="文本框 13">
            <a:extLst>
              <a:ext uri="{FF2B5EF4-FFF2-40B4-BE49-F238E27FC236}">
                <a16:creationId xmlns:a16="http://schemas.microsoft.com/office/drawing/2014/main" id="{F4EACAD9-368C-421A-8AC9-42238CF399FA}"/>
              </a:ext>
            </a:extLst>
          </p:cNvPr>
          <p:cNvSpPr txBox="1"/>
          <p:nvPr/>
        </p:nvSpPr>
        <p:spPr>
          <a:xfrm>
            <a:off x="2672778" y="3128179"/>
            <a:ext cx="3649293"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原绿球藻简介</a:t>
            </a:r>
          </a:p>
        </p:txBody>
      </p:sp>
      <p:sp>
        <p:nvSpPr>
          <p:cNvPr id="15" name="文本框 14">
            <a:extLst>
              <a:ext uri="{FF2B5EF4-FFF2-40B4-BE49-F238E27FC236}">
                <a16:creationId xmlns:a16="http://schemas.microsoft.com/office/drawing/2014/main" id="{4B594910-F271-4172-B7A6-0BD50A6F18D2}"/>
              </a:ext>
            </a:extLst>
          </p:cNvPr>
          <p:cNvSpPr txBox="1"/>
          <p:nvPr/>
        </p:nvSpPr>
        <p:spPr>
          <a:xfrm>
            <a:off x="2746519" y="3574556"/>
            <a:ext cx="2642827"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rPr>
              <a:t>Your title here</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endParaRPr>
          </a:p>
        </p:txBody>
      </p:sp>
      <p:sp>
        <p:nvSpPr>
          <p:cNvPr id="16" name="椭圆 15">
            <a:extLst>
              <a:ext uri="{FF2B5EF4-FFF2-40B4-BE49-F238E27FC236}">
                <a16:creationId xmlns:a16="http://schemas.microsoft.com/office/drawing/2014/main" id="{55BB73F9-F428-48E5-A753-AC6E67483EFC}"/>
              </a:ext>
            </a:extLst>
          </p:cNvPr>
          <p:cNvSpPr/>
          <p:nvPr/>
        </p:nvSpPr>
        <p:spPr>
          <a:xfrm>
            <a:off x="6495345" y="3120013"/>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02</a:t>
            </a:r>
            <a:endParaRPr kumimoji="0" lang="zh-CN" altLang="en-US" sz="1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7" name="文本框 16">
            <a:extLst>
              <a:ext uri="{FF2B5EF4-FFF2-40B4-BE49-F238E27FC236}">
                <a16:creationId xmlns:a16="http://schemas.microsoft.com/office/drawing/2014/main" id="{073A0284-F070-4005-9BB1-0224AD64EDDF}"/>
              </a:ext>
            </a:extLst>
          </p:cNvPr>
          <p:cNvSpPr txBox="1"/>
          <p:nvPr/>
        </p:nvSpPr>
        <p:spPr>
          <a:xfrm>
            <a:off x="7259841" y="3128179"/>
            <a:ext cx="3649293" cy="461665"/>
          </a:xfrm>
          <a:prstGeom prst="rect">
            <a:avLst/>
          </a:prstGeom>
          <a:noFill/>
        </p:spPr>
        <p:txBody>
          <a:bodyPr wrap="square" rtlCol="0">
            <a:spAutoFit/>
          </a:bodyPr>
          <a:lstStyle/>
          <a:p>
            <a:pPr marL="0" marR="0" lvl="0" indent="0" algn="dist" defTabSz="429585" rtl="0" eaLnBrk="1" fontAlgn="auto" latinLnBrk="0" hangingPunct="1">
              <a:lnSpc>
                <a:spcPct val="100000"/>
              </a:lnSpc>
              <a:spcBef>
                <a:spcPts val="0"/>
              </a:spcBef>
              <a:spcAft>
                <a:spcPts val="486"/>
              </a:spcAft>
              <a:buClrTx/>
              <a:buSzTx/>
              <a:buFontTx/>
              <a:buNone/>
              <a:tabLst/>
              <a:defRPr/>
            </a:pPr>
            <a:r>
              <a:rPr kumimoji="0" lang="zh-CN" altLang="en-US" sz="2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当前工作进展</a:t>
            </a:r>
          </a:p>
        </p:txBody>
      </p:sp>
      <p:sp>
        <p:nvSpPr>
          <p:cNvPr id="18" name="文本框 17">
            <a:extLst>
              <a:ext uri="{FF2B5EF4-FFF2-40B4-BE49-F238E27FC236}">
                <a16:creationId xmlns:a16="http://schemas.microsoft.com/office/drawing/2014/main" id="{9902A465-B6B6-4CBA-AA7E-729E5DDF2FEB}"/>
              </a:ext>
            </a:extLst>
          </p:cNvPr>
          <p:cNvSpPr txBox="1"/>
          <p:nvPr/>
        </p:nvSpPr>
        <p:spPr>
          <a:xfrm>
            <a:off x="7333583" y="3574556"/>
            <a:ext cx="2642518"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rPr>
              <a:t>Your title here</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endParaRPr>
          </a:p>
        </p:txBody>
      </p:sp>
      <p:sp>
        <p:nvSpPr>
          <p:cNvPr id="19" name="椭圆 18">
            <a:extLst>
              <a:ext uri="{FF2B5EF4-FFF2-40B4-BE49-F238E27FC236}">
                <a16:creationId xmlns:a16="http://schemas.microsoft.com/office/drawing/2014/main" id="{2890A9B7-44AE-433B-98D8-39101F32141E}"/>
              </a:ext>
            </a:extLst>
          </p:cNvPr>
          <p:cNvSpPr/>
          <p:nvPr/>
        </p:nvSpPr>
        <p:spPr>
          <a:xfrm>
            <a:off x="1908282" y="4362751"/>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03</a:t>
            </a:r>
            <a:endParaRPr kumimoji="0" lang="zh-CN" altLang="en-US" sz="1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0" name="文本框 19">
            <a:extLst>
              <a:ext uri="{FF2B5EF4-FFF2-40B4-BE49-F238E27FC236}">
                <a16:creationId xmlns:a16="http://schemas.microsoft.com/office/drawing/2014/main" id="{97B08ABE-3AA1-4709-98F1-4682A4E6B5DE}"/>
              </a:ext>
            </a:extLst>
          </p:cNvPr>
          <p:cNvSpPr txBox="1"/>
          <p:nvPr/>
        </p:nvSpPr>
        <p:spPr>
          <a:xfrm>
            <a:off x="2672778" y="4370917"/>
            <a:ext cx="3649293" cy="461665"/>
          </a:xfrm>
          <a:prstGeom prst="rect">
            <a:avLst/>
          </a:prstGeom>
          <a:noFill/>
        </p:spPr>
        <p:txBody>
          <a:bodyPr wrap="square" rtlCol="0">
            <a:spAutoFit/>
          </a:bodyPr>
          <a:lstStyle/>
          <a:p>
            <a:pPr marL="0" marR="0" lvl="0" indent="0" algn="dist" defTabSz="429585" rtl="0" eaLnBrk="1" fontAlgn="auto" latinLnBrk="0" hangingPunct="1">
              <a:lnSpc>
                <a:spcPct val="100000"/>
              </a:lnSpc>
              <a:spcBef>
                <a:spcPts val="0"/>
              </a:spcBef>
              <a:spcAft>
                <a:spcPts val="486"/>
              </a:spcAft>
              <a:buClrTx/>
              <a:buSzTx/>
              <a:buFontTx/>
              <a:buNone/>
              <a:tabLst/>
              <a:defRPr/>
            </a:pPr>
            <a:r>
              <a:rPr kumimoji="0" lang="zh-CN" altLang="en-US" sz="2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工作计划及预期结果</a:t>
            </a:r>
          </a:p>
        </p:txBody>
      </p:sp>
      <p:sp>
        <p:nvSpPr>
          <p:cNvPr id="21" name="文本框 20">
            <a:extLst>
              <a:ext uri="{FF2B5EF4-FFF2-40B4-BE49-F238E27FC236}">
                <a16:creationId xmlns:a16="http://schemas.microsoft.com/office/drawing/2014/main" id="{A1219111-04EE-45E6-B5A0-86A8A4CCB1C6}"/>
              </a:ext>
            </a:extLst>
          </p:cNvPr>
          <p:cNvSpPr txBox="1"/>
          <p:nvPr/>
        </p:nvSpPr>
        <p:spPr>
          <a:xfrm>
            <a:off x="2746519" y="4817294"/>
            <a:ext cx="2642827"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rPr>
              <a:t>Your title here</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endParaRPr>
          </a:p>
        </p:txBody>
      </p:sp>
      <p:sp>
        <p:nvSpPr>
          <p:cNvPr id="22" name="椭圆 21">
            <a:extLst>
              <a:ext uri="{FF2B5EF4-FFF2-40B4-BE49-F238E27FC236}">
                <a16:creationId xmlns:a16="http://schemas.microsoft.com/office/drawing/2014/main" id="{D9BCFD92-E82B-4559-9242-85B5E253C33C}"/>
              </a:ext>
            </a:extLst>
          </p:cNvPr>
          <p:cNvSpPr/>
          <p:nvPr/>
        </p:nvSpPr>
        <p:spPr>
          <a:xfrm>
            <a:off x="6495345" y="4362751"/>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04</a:t>
            </a:r>
            <a:endParaRPr kumimoji="0" lang="zh-CN" altLang="en-US" sz="1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3" name="文本框 22">
            <a:extLst>
              <a:ext uri="{FF2B5EF4-FFF2-40B4-BE49-F238E27FC236}">
                <a16:creationId xmlns:a16="http://schemas.microsoft.com/office/drawing/2014/main" id="{8710D9F8-6197-441B-B64C-60E462D681E1}"/>
              </a:ext>
            </a:extLst>
          </p:cNvPr>
          <p:cNvSpPr txBox="1"/>
          <p:nvPr/>
        </p:nvSpPr>
        <p:spPr>
          <a:xfrm>
            <a:off x="7333582" y="4809247"/>
            <a:ext cx="2642519"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rPr>
              <a:t>Your title here</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endParaRPr>
          </a:p>
        </p:txBody>
      </p:sp>
      <p:sp>
        <p:nvSpPr>
          <p:cNvPr id="24" name="文本框 23">
            <a:extLst>
              <a:ext uri="{FF2B5EF4-FFF2-40B4-BE49-F238E27FC236}">
                <a16:creationId xmlns:a16="http://schemas.microsoft.com/office/drawing/2014/main" id="{44CE4D66-FA39-45CA-B65C-5BC3F556E826}"/>
              </a:ext>
            </a:extLst>
          </p:cNvPr>
          <p:cNvSpPr txBox="1"/>
          <p:nvPr/>
        </p:nvSpPr>
        <p:spPr>
          <a:xfrm>
            <a:off x="7259841" y="4370917"/>
            <a:ext cx="3649293" cy="461665"/>
          </a:xfrm>
          <a:prstGeom prst="rect">
            <a:avLst/>
          </a:prstGeom>
          <a:noFill/>
        </p:spPr>
        <p:txBody>
          <a:bodyPr wrap="square" rtlCol="0">
            <a:spAutoFit/>
          </a:bodyPr>
          <a:lstStyle/>
          <a:p>
            <a:pPr marL="0" marR="0" lvl="0" indent="0" algn="dist" defTabSz="429585" rtl="0" eaLnBrk="1" fontAlgn="auto" latinLnBrk="0" hangingPunct="1">
              <a:lnSpc>
                <a:spcPct val="100000"/>
              </a:lnSpc>
              <a:spcBef>
                <a:spcPts val="0"/>
              </a:spcBef>
              <a:spcAft>
                <a:spcPts val="486"/>
              </a:spcAft>
              <a:buClrTx/>
              <a:buSzTx/>
              <a:buFontTx/>
              <a:buNone/>
              <a:tabLst/>
              <a:defRPr/>
            </a:pPr>
            <a:r>
              <a:rPr kumimoji="0" lang="zh-CN" altLang="en-US" sz="2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关于科学假设</a:t>
            </a:r>
          </a:p>
        </p:txBody>
      </p:sp>
    </p:spTree>
    <p:extLst>
      <p:ext uri="{BB962C8B-B14F-4D97-AF65-F5344CB8AC3E}">
        <p14:creationId xmlns:p14="http://schemas.microsoft.com/office/powerpoint/2010/main" val="3139888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546002" y="1501005"/>
            <a:ext cx="7391400" cy="4652963"/>
          </a:xfrm>
        </p:spPr>
        <p:txBody>
          <a:bodyPr/>
          <a:lstStyle/>
          <a:p>
            <a:r>
              <a:rPr lang="zh-CN" altLang="en-US" b="1" dirty="0"/>
              <a:t>基于</a:t>
            </a:r>
            <a:r>
              <a:rPr lang="en-US" altLang="zh-CN" b="1" dirty="0" err="1"/>
              <a:t>anvio</a:t>
            </a:r>
            <a:r>
              <a:rPr lang="en-US" altLang="zh-CN" b="1" dirty="0"/>
              <a:t> – pangenome</a:t>
            </a:r>
          </a:p>
          <a:p>
            <a:pPr marL="342900" indent="-342900">
              <a:lnSpc>
                <a:spcPct val="125000"/>
              </a:lnSpc>
              <a:buFont typeface="Arial" panose="020B0604020202020204" pitchFamily="34" charset="0"/>
              <a:buChar char="•"/>
            </a:pPr>
            <a:r>
              <a:rPr lang="zh-CN" altLang="en-US" sz="2200" dirty="0"/>
              <a:t>由于基因组数量原因，会与</a:t>
            </a:r>
            <a:r>
              <a:rPr lang="en-US" altLang="zh-CN" sz="2200" dirty="0"/>
              <a:t>ANI</a:t>
            </a:r>
            <a:r>
              <a:rPr lang="zh-CN" altLang="en-US" sz="2200" dirty="0"/>
              <a:t>聚类图有较好的解释性</a:t>
            </a:r>
            <a:br>
              <a:rPr lang="en-US" altLang="zh-CN" sz="2200" dirty="0"/>
            </a:br>
            <a:r>
              <a:rPr lang="en-US" altLang="zh-CN" sz="2200" dirty="0"/>
              <a:t> - AMZ</a:t>
            </a:r>
            <a:r>
              <a:rPr lang="zh-CN" altLang="en-US" sz="2200" dirty="0"/>
              <a:t>生态型中的四个亚群</a:t>
            </a:r>
            <a:br>
              <a:rPr lang="en-US" altLang="zh-CN" sz="2200" dirty="0"/>
            </a:br>
            <a:r>
              <a:rPr lang="en-US" altLang="zh-CN" sz="2200" dirty="0"/>
              <a:t> - HLVI</a:t>
            </a:r>
            <a:r>
              <a:rPr lang="zh-CN" altLang="en-US" sz="2200" dirty="0"/>
              <a:t>与</a:t>
            </a:r>
            <a:r>
              <a:rPr lang="en-US" altLang="zh-CN" sz="2200" dirty="0"/>
              <a:t>HLVII</a:t>
            </a:r>
            <a:r>
              <a:rPr lang="zh-CN" altLang="en-US" sz="2200" dirty="0"/>
              <a:t>的进化关系和</a:t>
            </a:r>
            <a:r>
              <a:rPr lang="en-US" altLang="zh-CN" sz="2200" dirty="0"/>
              <a:t>HLVI</a:t>
            </a:r>
            <a:r>
              <a:rPr lang="zh-CN" altLang="en-US" sz="2200" dirty="0"/>
              <a:t>生态型的两个进化分支</a:t>
            </a:r>
            <a:br>
              <a:rPr lang="en-US" altLang="zh-CN" sz="2200" dirty="0"/>
            </a:br>
            <a:r>
              <a:rPr lang="en-US" altLang="zh-CN" sz="2200" dirty="0"/>
              <a:t> - HLIII+HLIV</a:t>
            </a:r>
            <a:r>
              <a:rPr lang="zh-CN" altLang="en-US" sz="2200" dirty="0"/>
              <a:t>的关系和</a:t>
            </a:r>
            <a:r>
              <a:rPr lang="en-US" altLang="zh-CN" sz="2200" dirty="0"/>
              <a:t>HLVI</a:t>
            </a:r>
            <a:r>
              <a:rPr lang="zh-CN" altLang="en-US" sz="2200" dirty="0"/>
              <a:t>的两个进化分支</a:t>
            </a:r>
            <a:endParaRPr lang="en-US" altLang="zh-CN" sz="2200" dirty="0"/>
          </a:p>
          <a:p>
            <a:pPr marL="457200" indent="-457200">
              <a:buAutoNum type="arabicPeriod"/>
            </a:pPr>
            <a:endParaRPr lang="en-US" altLang="zh-CN" sz="2400" dirty="0"/>
          </a:p>
        </p:txBody>
      </p:sp>
      <p:pic>
        <p:nvPicPr>
          <p:cNvPr id="26" name="图片 25">
            <a:extLst>
              <a:ext uri="{FF2B5EF4-FFF2-40B4-BE49-F238E27FC236}">
                <a16:creationId xmlns:a16="http://schemas.microsoft.com/office/drawing/2014/main" id="{27E9A787-5248-4319-5792-12FC70460D68}"/>
              </a:ext>
            </a:extLst>
          </p:cNvPr>
          <p:cNvPicPr>
            <a:picLocks noChangeAspect="1"/>
          </p:cNvPicPr>
          <p:nvPr/>
        </p:nvPicPr>
        <p:blipFill rotWithShape="1">
          <a:blip r:embed="rId3">
            <a:clrChange>
              <a:clrFrom>
                <a:srgbClr val="FFFFFF"/>
              </a:clrFrom>
              <a:clrTo>
                <a:srgbClr val="FFFFFF">
                  <a:alpha val="0"/>
                </a:srgbClr>
              </a:clrTo>
            </a:clrChange>
          </a:blip>
          <a:srcRect r="12760" b="25211"/>
          <a:stretch/>
        </p:blipFill>
        <p:spPr>
          <a:xfrm>
            <a:off x="7224274" y="1419496"/>
            <a:ext cx="4688129" cy="2009503"/>
          </a:xfrm>
          <a:prstGeom prst="rect">
            <a:avLst/>
          </a:prstGeom>
        </p:spPr>
      </p:pic>
      <p:pic>
        <p:nvPicPr>
          <p:cNvPr id="28" name="图片 27">
            <a:extLst>
              <a:ext uri="{FF2B5EF4-FFF2-40B4-BE49-F238E27FC236}">
                <a16:creationId xmlns:a16="http://schemas.microsoft.com/office/drawing/2014/main" id="{0FCDDE87-7D66-7965-7CD2-6B03433A9C0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397" y="4415657"/>
            <a:ext cx="4754880" cy="2077218"/>
          </a:xfrm>
          <a:prstGeom prst="rect">
            <a:avLst/>
          </a:prstGeom>
        </p:spPr>
      </p:pic>
      <p:sp>
        <p:nvSpPr>
          <p:cNvPr id="29" name="内容占位符 2">
            <a:extLst>
              <a:ext uri="{FF2B5EF4-FFF2-40B4-BE49-F238E27FC236}">
                <a16:creationId xmlns:a16="http://schemas.microsoft.com/office/drawing/2014/main" id="{668A6704-DB06-E5BF-C247-D9E1E7558ADD}"/>
              </a:ext>
            </a:extLst>
          </p:cNvPr>
          <p:cNvSpPr txBox="1">
            <a:spLocks/>
          </p:cNvSpPr>
          <p:nvPr/>
        </p:nvSpPr>
        <p:spPr>
          <a:xfrm>
            <a:off x="7619902" y="3552074"/>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AMZ </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
        <p:nvSpPr>
          <p:cNvPr id="30" name="内容占位符 2">
            <a:extLst>
              <a:ext uri="{FF2B5EF4-FFF2-40B4-BE49-F238E27FC236}">
                <a16:creationId xmlns:a16="http://schemas.microsoft.com/office/drawing/2014/main" id="{6E483308-D10D-C1B1-F5D7-13E0F3D48223}"/>
              </a:ext>
            </a:extLst>
          </p:cNvPr>
          <p:cNvSpPr txBox="1">
            <a:spLocks/>
          </p:cNvSpPr>
          <p:nvPr/>
        </p:nvSpPr>
        <p:spPr>
          <a:xfrm>
            <a:off x="6870397" y="6477111"/>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HLVI-HLVII</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grpSp>
        <p:nvGrpSpPr>
          <p:cNvPr id="8" name="组合 7">
            <a:extLst>
              <a:ext uri="{FF2B5EF4-FFF2-40B4-BE49-F238E27FC236}">
                <a16:creationId xmlns:a16="http://schemas.microsoft.com/office/drawing/2014/main" id="{7A74E0B1-A2AD-BDA7-9E12-4D5C36C708A8}"/>
              </a:ext>
            </a:extLst>
          </p:cNvPr>
          <p:cNvGrpSpPr/>
          <p:nvPr/>
        </p:nvGrpSpPr>
        <p:grpSpPr>
          <a:xfrm>
            <a:off x="1211482" y="4399894"/>
            <a:ext cx="5424558" cy="2077218"/>
            <a:chOff x="252682" y="4415657"/>
            <a:chExt cx="6045878" cy="2315139"/>
          </a:xfrm>
        </p:grpSpPr>
        <p:pic>
          <p:nvPicPr>
            <p:cNvPr id="4" name="图片 3">
              <a:extLst>
                <a:ext uri="{FF2B5EF4-FFF2-40B4-BE49-F238E27FC236}">
                  <a16:creationId xmlns:a16="http://schemas.microsoft.com/office/drawing/2014/main" id="{F322EB82-A441-E8DE-A9E4-8BBA3C4B70E4}"/>
                </a:ext>
              </a:extLst>
            </p:cNvPr>
            <p:cNvPicPr>
              <a:picLocks noChangeAspect="1"/>
            </p:cNvPicPr>
            <p:nvPr/>
          </p:nvPicPr>
          <p:blipFill rotWithShape="1">
            <a:blip r:embed="rId5">
              <a:clrChange>
                <a:clrFrom>
                  <a:srgbClr val="FFFFFF"/>
                </a:clrFrom>
                <a:clrTo>
                  <a:srgbClr val="FFFFFF">
                    <a:alpha val="0"/>
                  </a:srgbClr>
                </a:clrTo>
              </a:clrChange>
            </a:blip>
            <a:srcRect r="32835"/>
            <a:stretch/>
          </p:blipFill>
          <p:spPr>
            <a:xfrm>
              <a:off x="252682" y="4415657"/>
              <a:ext cx="3474587" cy="2315139"/>
            </a:xfrm>
            <a:prstGeom prst="rect">
              <a:avLst/>
            </a:prstGeom>
          </p:spPr>
        </p:pic>
        <p:pic>
          <p:nvPicPr>
            <p:cNvPr id="7" name="图片 6" descr="A screenshot of a computer&#10;&#10;描述已自动生成">
              <a:extLst>
                <a:ext uri="{FF2B5EF4-FFF2-40B4-BE49-F238E27FC236}">
                  <a16:creationId xmlns:a16="http://schemas.microsoft.com/office/drawing/2014/main" id="{196EB2AC-7751-76D2-BAF2-AFB094CA9BC8}"/>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58254" b="62413"/>
            <a:stretch/>
          </p:blipFill>
          <p:spPr>
            <a:xfrm>
              <a:off x="3727269" y="4415657"/>
              <a:ext cx="2571291" cy="2315139"/>
            </a:xfrm>
            <a:prstGeom prst="rect">
              <a:avLst/>
            </a:prstGeom>
          </p:spPr>
        </p:pic>
      </p:grpSp>
      <p:sp>
        <p:nvSpPr>
          <p:cNvPr id="9" name="内容占位符 2">
            <a:extLst>
              <a:ext uri="{FF2B5EF4-FFF2-40B4-BE49-F238E27FC236}">
                <a16:creationId xmlns:a16="http://schemas.microsoft.com/office/drawing/2014/main" id="{8DCB9133-60E1-8E21-1A42-F5DDECC1B895}"/>
              </a:ext>
            </a:extLst>
          </p:cNvPr>
          <p:cNvSpPr txBox="1">
            <a:spLocks/>
          </p:cNvSpPr>
          <p:nvPr/>
        </p:nvSpPr>
        <p:spPr>
          <a:xfrm>
            <a:off x="1660542" y="6477112"/>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HLIII-HLIV</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Tree>
    <p:extLst>
      <p:ext uri="{BB962C8B-B14F-4D97-AF65-F5344CB8AC3E}">
        <p14:creationId xmlns:p14="http://schemas.microsoft.com/office/powerpoint/2010/main" val="978311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546002" y="1501005"/>
            <a:ext cx="5982729" cy="4652963"/>
          </a:xfrm>
        </p:spPr>
        <p:txBody>
          <a:bodyPr/>
          <a:lstStyle/>
          <a:p>
            <a:r>
              <a:rPr lang="zh-CN" altLang="en-US" b="1" dirty="0"/>
              <a:t>基于</a:t>
            </a:r>
            <a:r>
              <a:rPr lang="en-US" altLang="zh-CN" b="1" dirty="0" err="1"/>
              <a:t>anvio</a:t>
            </a:r>
            <a:r>
              <a:rPr lang="en-US" altLang="zh-CN" b="1" dirty="0"/>
              <a:t> – pangenome</a:t>
            </a:r>
            <a:endParaRPr lang="en-US" altLang="zh-CN" sz="2400" b="1" dirty="0"/>
          </a:p>
          <a:p>
            <a:pPr marL="457200" indent="-457200">
              <a:buFont typeface="Arial" panose="020B0604020202020204" pitchFamily="34" charset="0"/>
              <a:buChar char="•"/>
            </a:pPr>
            <a:r>
              <a:rPr lang="en-US" altLang="zh-CN" sz="2400" b="1" dirty="0"/>
              <a:t>HL</a:t>
            </a:r>
            <a:r>
              <a:rPr lang="zh-CN" altLang="en-US" sz="2400" b="1" dirty="0"/>
              <a:t>型</a:t>
            </a:r>
            <a:endParaRPr lang="en-US" altLang="zh-CN" sz="2400" b="1" dirty="0"/>
          </a:p>
          <a:p>
            <a:pPr marL="457200" indent="-457200">
              <a:buFont typeface="Arial" panose="020B0604020202020204" pitchFamily="34" charset="0"/>
              <a:buChar char="•"/>
            </a:pPr>
            <a:r>
              <a:rPr lang="en-US" altLang="zh-CN" sz="2400" b="1" dirty="0"/>
              <a:t>LL</a:t>
            </a:r>
            <a:r>
              <a:rPr lang="zh-CN" altLang="en-US" sz="2400" b="1" dirty="0"/>
              <a:t>型</a:t>
            </a:r>
            <a:endParaRPr lang="en-US" altLang="zh-CN" sz="2400" b="1" dirty="0"/>
          </a:p>
        </p:txBody>
      </p:sp>
      <p:sp>
        <p:nvSpPr>
          <p:cNvPr id="29" name="内容占位符 2">
            <a:extLst>
              <a:ext uri="{FF2B5EF4-FFF2-40B4-BE49-F238E27FC236}">
                <a16:creationId xmlns:a16="http://schemas.microsoft.com/office/drawing/2014/main" id="{668A6704-DB06-E5BF-C247-D9E1E7558ADD}"/>
              </a:ext>
            </a:extLst>
          </p:cNvPr>
          <p:cNvSpPr txBox="1">
            <a:spLocks/>
          </p:cNvSpPr>
          <p:nvPr/>
        </p:nvSpPr>
        <p:spPr>
          <a:xfrm>
            <a:off x="6870397" y="3644923"/>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AMZ </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
        <p:nvSpPr>
          <p:cNvPr id="30" name="内容占位符 2">
            <a:extLst>
              <a:ext uri="{FF2B5EF4-FFF2-40B4-BE49-F238E27FC236}">
                <a16:creationId xmlns:a16="http://schemas.microsoft.com/office/drawing/2014/main" id="{6E483308-D10D-C1B1-F5D7-13E0F3D48223}"/>
              </a:ext>
            </a:extLst>
          </p:cNvPr>
          <p:cNvSpPr txBox="1">
            <a:spLocks/>
          </p:cNvSpPr>
          <p:nvPr/>
        </p:nvSpPr>
        <p:spPr>
          <a:xfrm>
            <a:off x="6870397" y="6477111"/>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HLVI-HLVII</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
        <p:nvSpPr>
          <p:cNvPr id="9" name="内容占位符 2">
            <a:extLst>
              <a:ext uri="{FF2B5EF4-FFF2-40B4-BE49-F238E27FC236}">
                <a16:creationId xmlns:a16="http://schemas.microsoft.com/office/drawing/2014/main" id="{8DCB9133-60E1-8E21-1A42-F5DDECC1B895}"/>
              </a:ext>
            </a:extLst>
          </p:cNvPr>
          <p:cNvSpPr txBox="1">
            <a:spLocks/>
          </p:cNvSpPr>
          <p:nvPr/>
        </p:nvSpPr>
        <p:spPr>
          <a:xfrm>
            <a:off x="1660542" y="6477112"/>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HLIII-HLIV</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Tree>
    <p:extLst>
      <p:ext uri="{BB962C8B-B14F-4D97-AF65-F5344CB8AC3E}">
        <p14:creationId xmlns:p14="http://schemas.microsoft.com/office/powerpoint/2010/main" val="114498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838201" y="1305094"/>
            <a:ext cx="5156200" cy="4652963"/>
          </a:xfrm>
        </p:spPr>
        <p:txBody>
          <a:bodyPr/>
          <a:lstStyle/>
          <a:p>
            <a:pPr>
              <a:lnSpc>
                <a:spcPct val="125000"/>
              </a:lnSpc>
            </a:pPr>
            <a:r>
              <a:rPr lang="zh-CN" altLang="en-US" b="1" dirty="0"/>
              <a:t>基于</a:t>
            </a:r>
            <a:r>
              <a:rPr lang="en-US" altLang="zh-CN" b="1" dirty="0" err="1"/>
              <a:t>orthofinder</a:t>
            </a:r>
            <a:endParaRPr lang="en-US" altLang="zh-CN" b="1" dirty="0"/>
          </a:p>
          <a:p>
            <a:pPr marL="342900" indent="-342900">
              <a:lnSpc>
                <a:spcPct val="100000"/>
              </a:lnSpc>
              <a:buFont typeface="Arial" panose="020B0604020202020204" pitchFamily="34" charset="0"/>
              <a:buChar char="•"/>
            </a:pPr>
            <a:r>
              <a:rPr lang="zh-CN" altLang="en-US" sz="2400" dirty="0"/>
              <a:t>显示出</a:t>
            </a:r>
            <a:r>
              <a:rPr lang="en-US" altLang="zh-CN" sz="2400" dirty="0"/>
              <a:t>LL</a:t>
            </a:r>
            <a:r>
              <a:rPr lang="zh-CN" altLang="en-US" sz="2400" dirty="0"/>
              <a:t>型中的进化关系与</a:t>
            </a:r>
            <a:r>
              <a:rPr lang="en-US" altLang="zh-CN" sz="2400" dirty="0"/>
              <a:t>GTDB</a:t>
            </a:r>
            <a:r>
              <a:rPr lang="zh-CN" altLang="en-US" sz="2400" dirty="0"/>
              <a:t>相符，</a:t>
            </a:r>
            <a:r>
              <a:rPr lang="en-US" altLang="zh-CN" sz="2400" dirty="0"/>
              <a:t>LLI</a:t>
            </a:r>
            <a:r>
              <a:rPr lang="zh-CN" altLang="en-US" sz="2400" dirty="0"/>
              <a:t>是</a:t>
            </a:r>
            <a:r>
              <a:rPr lang="en-US" altLang="zh-CN" sz="2400" dirty="0"/>
              <a:t>LL</a:t>
            </a:r>
            <a:r>
              <a:rPr lang="zh-CN" altLang="en-US" sz="2400" dirty="0"/>
              <a:t>的最新株系</a:t>
            </a:r>
            <a:br>
              <a:rPr lang="en-US" altLang="zh-CN" sz="2400" dirty="0"/>
            </a:br>
            <a:r>
              <a:rPr lang="en-US" altLang="zh-CN" sz="2400" dirty="0"/>
              <a:t>- </a:t>
            </a:r>
            <a:r>
              <a:rPr lang="zh-CN" altLang="en-US" sz="2400" dirty="0"/>
              <a:t>可能是因为基因组数量原因</a:t>
            </a:r>
            <a:endParaRPr lang="en-US" altLang="zh-CN" sz="2400" dirty="0"/>
          </a:p>
          <a:p>
            <a:pPr marL="457200" indent="-457200">
              <a:lnSpc>
                <a:spcPct val="125000"/>
              </a:lnSpc>
              <a:buAutoNum type="arabicPeriod"/>
            </a:pPr>
            <a:endParaRPr lang="en-US" altLang="zh-CN" sz="2400" dirty="0"/>
          </a:p>
          <a:p>
            <a:pPr marL="457200" indent="-457200">
              <a:buAutoNum type="arabicPeriod"/>
            </a:pPr>
            <a:endParaRPr lang="en-US" altLang="zh-CN" sz="2400" dirty="0"/>
          </a:p>
        </p:txBody>
      </p:sp>
      <p:pic>
        <p:nvPicPr>
          <p:cNvPr id="4" name="图片 3">
            <a:extLst>
              <a:ext uri="{FF2B5EF4-FFF2-40B4-BE49-F238E27FC236}">
                <a16:creationId xmlns:a16="http://schemas.microsoft.com/office/drawing/2014/main" id="{6B435E14-E363-FE5B-2751-F9DA0FB671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8200" y="3039411"/>
            <a:ext cx="4903237" cy="3778011"/>
          </a:xfrm>
          <a:prstGeom prst="rect">
            <a:avLst/>
          </a:prstGeom>
        </p:spPr>
      </p:pic>
      <p:sp>
        <p:nvSpPr>
          <p:cNvPr id="15" name="内容占位符 2">
            <a:extLst>
              <a:ext uri="{FF2B5EF4-FFF2-40B4-BE49-F238E27FC236}">
                <a16:creationId xmlns:a16="http://schemas.microsoft.com/office/drawing/2014/main" id="{92013920-7427-7821-4074-983596632721}"/>
              </a:ext>
            </a:extLst>
          </p:cNvPr>
          <p:cNvSpPr txBox="1">
            <a:spLocks/>
          </p:cNvSpPr>
          <p:nvPr/>
        </p:nvSpPr>
        <p:spPr>
          <a:xfrm>
            <a:off x="838200" y="6373164"/>
            <a:ext cx="2875916"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2.1.3 LL</a:t>
            </a:r>
            <a:r>
              <a:rPr lang="zh-CN" altLang="en-US" sz="2000" dirty="0">
                <a:solidFill>
                  <a:schemeClr val="accent1"/>
                </a:solidFill>
              </a:rPr>
              <a:t>型系统发育树</a:t>
            </a:r>
          </a:p>
        </p:txBody>
      </p:sp>
      <p:sp>
        <p:nvSpPr>
          <p:cNvPr id="5" name="内容占位符 2">
            <a:extLst>
              <a:ext uri="{FF2B5EF4-FFF2-40B4-BE49-F238E27FC236}">
                <a16:creationId xmlns:a16="http://schemas.microsoft.com/office/drawing/2014/main" id="{1A1BDE0D-F62E-EA60-7FF5-77F0EB8A09F5}"/>
              </a:ext>
            </a:extLst>
          </p:cNvPr>
          <p:cNvSpPr txBox="1">
            <a:spLocks/>
          </p:cNvSpPr>
          <p:nvPr/>
        </p:nvSpPr>
        <p:spPr>
          <a:xfrm>
            <a:off x="6197601" y="1455906"/>
            <a:ext cx="573314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关于基因组质量与数量问题</a:t>
            </a:r>
            <a:endParaRPr lang="en-US" altLang="zh-CN" b="1" dirty="0"/>
          </a:p>
          <a:p>
            <a:pPr marL="342900" indent="-342900">
              <a:buFont typeface="Arial" panose="020B0604020202020204" pitchFamily="34" charset="0"/>
              <a:buChar char="•"/>
            </a:pPr>
            <a:r>
              <a:rPr lang="zh-CN" altLang="en-US" sz="2400" dirty="0"/>
              <a:t>关于种水平基因组的部分，本次使用的</a:t>
            </a:r>
            <a:r>
              <a:rPr lang="en-US" altLang="zh-CN" sz="2400" dirty="0" err="1"/>
              <a:t>drep</a:t>
            </a:r>
            <a:r>
              <a:rPr lang="zh-CN" altLang="en-US" sz="2400" dirty="0"/>
              <a:t>去冗余 </a:t>
            </a:r>
            <a:r>
              <a:rPr lang="en-US" altLang="zh-CN" sz="2400" dirty="0"/>
              <a:t>ANI = 95</a:t>
            </a:r>
            <a:r>
              <a:rPr lang="zh-CN" altLang="en-US" sz="2400" dirty="0"/>
              <a:t>，而</a:t>
            </a:r>
            <a:r>
              <a:rPr lang="en-US" altLang="zh-CN" sz="2400" dirty="0" err="1"/>
              <a:t>drep</a:t>
            </a:r>
            <a:r>
              <a:rPr lang="zh-CN" altLang="en-US" sz="2400" dirty="0"/>
              <a:t>官方认为 </a:t>
            </a:r>
            <a:r>
              <a:rPr lang="en-US" altLang="zh-CN" sz="2400" dirty="0"/>
              <a:t>ANI = 98 </a:t>
            </a:r>
            <a:r>
              <a:rPr lang="zh-CN" altLang="en-US" sz="2400" dirty="0"/>
              <a:t>是用于种水平去冗余的一个标准</a:t>
            </a:r>
            <a:endParaRPr lang="en-US" altLang="zh-CN" sz="2400" dirty="0"/>
          </a:p>
          <a:p>
            <a:pPr marL="457200" indent="-457200">
              <a:buFont typeface="Arial" panose="020B0604020202020204" pitchFamily="34" charset="0"/>
              <a:buChar char="•"/>
            </a:pPr>
            <a:r>
              <a:rPr lang="zh-CN" altLang="en-US" sz="2400" dirty="0"/>
              <a:t>关于基因组完整度，本次使用了</a:t>
            </a:r>
            <a:r>
              <a:rPr lang="en-US" altLang="zh-CN" sz="2400" dirty="0"/>
              <a:t>90%</a:t>
            </a:r>
            <a:r>
              <a:rPr lang="zh-CN" altLang="en-US" sz="2400" dirty="0"/>
              <a:t>，但这会导致一些稀有但有研究意义的生态型数量不足</a:t>
            </a:r>
            <a:endParaRPr lang="en-US" altLang="zh-CN" sz="2400" dirty="0"/>
          </a:p>
          <a:p>
            <a:pPr marL="457200" indent="-457200">
              <a:buFont typeface="Arial" panose="020B0604020202020204" pitchFamily="34" charset="0"/>
              <a:buChar char="•"/>
            </a:pPr>
            <a:endParaRPr lang="en-US" altLang="zh-CN" dirty="0"/>
          </a:p>
        </p:txBody>
      </p:sp>
      <p:sp>
        <p:nvSpPr>
          <p:cNvPr id="14" name="文本框 13">
            <a:extLst>
              <a:ext uri="{FF2B5EF4-FFF2-40B4-BE49-F238E27FC236}">
                <a16:creationId xmlns:a16="http://schemas.microsoft.com/office/drawing/2014/main" id="{F3F7511E-7212-E55A-38E8-4616BEE6ECF9}"/>
              </a:ext>
            </a:extLst>
          </p:cNvPr>
          <p:cNvSpPr txBox="1"/>
          <p:nvPr/>
        </p:nvSpPr>
        <p:spPr>
          <a:xfrm>
            <a:off x="6874349" y="5865332"/>
            <a:ext cx="5220608" cy="1015663"/>
          </a:xfrm>
          <a:prstGeom prst="rect">
            <a:avLst/>
          </a:prstGeom>
          <a:noFill/>
        </p:spPr>
        <p:txBody>
          <a:bodyPr wrap="square">
            <a:spAutoFit/>
          </a:bodyPr>
          <a:lstStyle/>
          <a:p>
            <a:r>
              <a:rPr lang="zh-CN" altLang="en-US" sz="2000" dirty="0">
                <a:solidFill>
                  <a:schemeClr val="accent1">
                    <a:lumMod val="75000"/>
                  </a:schemeClr>
                </a:solidFill>
              </a:rPr>
              <a:t>orthorofinder需要输入一个物种全部的的蛋白质序列，那么如何根据原绿球藻的基因组特征定义原绿球藻中的种水平序列集</a:t>
            </a:r>
          </a:p>
        </p:txBody>
      </p:sp>
      <p:pic>
        <p:nvPicPr>
          <p:cNvPr id="16" name="图片 15" descr="A screenshot of a computer screen&#10;&#10;描述已自动生成">
            <a:extLst>
              <a:ext uri="{FF2B5EF4-FFF2-40B4-BE49-F238E27FC236}">
                <a16:creationId xmlns:a16="http://schemas.microsoft.com/office/drawing/2014/main" id="{418DB3B9-6B57-6F55-0283-453059706FE1}"/>
              </a:ext>
            </a:extLst>
          </p:cNvPr>
          <p:cNvPicPr>
            <a:picLocks noChangeAspect="1"/>
          </p:cNvPicPr>
          <p:nvPr/>
        </p:nvPicPr>
        <p:blipFill rotWithShape="1">
          <a:blip r:embed="rId4">
            <a:clrChange>
              <a:clrFrom>
                <a:srgbClr val="FFFFFF"/>
              </a:clrFrom>
              <a:clrTo>
                <a:srgbClr val="FFFFFF">
                  <a:alpha val="0"/>
                </a:srgbClr>
              </a:clrTo>
            </a:clrChange>
          </a:blip>
          <a:srcRect t="52143"/>
          <a:stretch/>
        </p:blipFill>
        <p:spPr>
          <a:xfrm>
            <a:off x="6874349" y="4341173"/>
            <a:ext cx="3869871" cy="1573317"/>
          </a:xfrm>
          <a:prstGeom prst="rect">
            <a:avLst/>
          </a:prstGeom>
        </p:spPr>
      </p:pic>
    </p:spTree>
    <p:extLst>
      <p:ext uri="{BB962C8B-B14F-4D97-AF65-F5344CB8AC3E}">
        <p14:creationId xmlns:p14="http://schemas.microsoft.com/office/powerpoint/2010/main" val="335377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dirty="0">
                <a:solidFill>
                  <a:prstClr val="black">
                    <a:lumMod val="85000"/>
                    <a:lumOff val="15000"/>
                  </a:prstClr>
                </a:solidFill>
                <a:latin typeface="等线" panose="020F0502020204030204"/>
                <a:ea typeface="等线" panose="02010600030101010101" pitchFamily="2" charset="-122"/>
                <a:cs typeface="+mn-ea"/>
                <a:sym typeface="+mn-lt"/>
              </a:rPr>
              <a:t>2.3 </a:t>
            </a:r>
            <a:r>
              <a:rPr lang="zh-CN" altLang="en-US" dirty="0">
                <a:solidFill>
                  <a:prstClr val="black">
                    <a:lumMod val="85000"/>
                    <a:lumOff val="15000"/>
                  </a:prstClr>
                </a:solidFill>
                <a:latin typeface="等线" panose="020F0502020204030204"/>
                <a:ea typeface="等线" panose="02010600030101010101" pitchFamily="2" charset="-122"/>
                <a:cs typeface="+mn-ea"/>
                <a:sym typeface="+mn-lt"/>
              </a:rPr>
              <a:t>泛基因组分析部分</a:t>
            </a:r>
            <a:endParaRPr lang="en-US" altLang="zh-CN" dirty="0"/>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862173" y="1300997"/>
            <a:ext cx="5156200" cy="4652963"/>
          </a:xfrm>
        </p:spPr>
        <p:txBody>
          <a:bodyPr/>
          <a:lstStyle/>
          <a:p>
            <a:pPr>
              <a:lnSpc>
                <a:spcPct val="125000"/>
              </a:lnSpc>
            </a:pPr>
            <a:r>
              <a:rPr lang="zh-CN" altLang="en-US" b="1" dirty="0"/>
              <a:t>基于</a:t>
            </a:r>
            <a:r>
              <a:rPr lang="en-US" altLang="zh-CN" b="1" dirty="0" err="1"/>
              <a:t>anvio</a:t>
            </a:r>
            <a:endParaRPr lang="en-US" altLang="zh-CN" b="1" dirty="0"/>
          </a:p>
          <a:p>
            <a:pPr>
              <a:lnSpc>
                <a:spcPct val="125000"/>
              </a:lnSpc>
            </a:pPr>
            <a:r>
              <a:rPr lang="zh-CN" altLang="en-US" sz="2400" dirty="0"/>
              <a:t>以平均完整度为标准，选取了</a:t>
            </a:r>
            <a:r>
              <a:rPr lang="en-US" altLang="zh-CN" sz="2400" dirty="0"/>
              <a:t>HL</a:t>
            </a:r>
            <a:r>
              <a:rPr lang="zh-CN" altLang="en-US" sz="2400" dirty="0"/>
              <a:t>型基因组构建泛基因组，用于富集分析</a:t>
            </a:r>
            <a:endParaRPr lang="en-US" altLang="zh-CN" sz="2400" dirty="0"/>
          </a:p>
          <a:p>
            <a:pPr marL="457200" indent="-457200">
              <a:buAutoNum type="arabicPeriod"/>
            </a:pPr>
            <a:endParaRPr lang="en-US" altLang="zh-CN" sz="2400" dirty="0"/>
          </a:p>
        </p:txBody>
      </p:sp>
      <p:pic>
        <p:nvPicPr>
          <p:cNvPr id="3" name="内容占位符 5">
            <a:extLst>
              <a:ext uri="{FF2B5EF4-FFF2-40B4-BE49-F238E27FC236}">
                <a16:creationId xmlns:a16="http://schemas.microsoft.com/office/drawing/2014/main" id="{D3EB4DF6-9015-A3B5-D913-94A116D8177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12081" y="1305094"/>
            <a:ext cx="4357899" cy="3939540"/>
          </a:xfrm>
          <a:prstGeom prst="rect">
            <a:avLst/>
          </a:prstGeom>
        </p:spPr>
      </p:pic>
      <p:sp>
        <p:nvSpPr>
          <p:cNvPr id="7" name="内容占位符 2">
            <a:extLst>
              <a:ext uri="{FF2B5EF4-FFF2-40B4-BE49-F238E27FC236}">
                <a16:creationId xmlns:a16="http://schemas.microsoft.com/office/drawing/2014/main" id="{272525A2-14DD-F668-8C68-698962CF485A}"/>
              </a:ext>
            </a:extLst>
          </p:cNvPr>
          <p:cNvSpPr txBox="1">
            <a:spLocks/>
          </p:cNvSpPr>
          <p:nvPr/>
        </p:nvSpPr>
        <p:spPr>
          <a:xfrm>
            <a:off x="6912081" y="5244634"/>
            <a:ext cx="4476220" cy="5389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olidFill>
                  <a:schemeClr val="accent1"/>
                </a:solidFill>
              </a:rPr>
              <a:t>图</a:t>
            </a:r>
            <a:r>
              <a:rPr lang="en-US" altLang="zh-CN" sz="2000">
                <a:solidFill>
                  <a:schemeClr val="accent1"/>
                </a:solidFill>
              </a:rPr>
              <a:t>2.1.3 110</a:t>
            </a:r>
            <a:r>
              <a:rPr lang="zh-CN" altLang="en-US" sz="2000">
                <a:solidFill>
                  <a:schemeClr val="accent1"/>
                </a:solidFill>
              </a:rPr>
              <a:t>株</a:t>
            </a:r>
            <a:r>
              <a:rPr lang="en-US" altLang="zh-CN" sz="2000">
                <a:solidFill>
                  <a:schemeClr val="accent1"/>
                </a:solidFill>
              </a:rPr>
              <a:t>HL</a:t>
            </a:r>
            <a:r>
              <a:rPr lang="zh-CN" altLang="en-US" sz="2000">
                <a:solidFill>
                  <a:schemeClr val="accent1"/>
                </a:solidFill>
              </a:rPr>
              <a:t>型原绿球藻泛基因组</a:t>
            </a:r>
            <a:endParaRPr lang="zh-CN" altLang="en-US" sz="2000" dirty="0">
              <a:solidFill>
                <a:schemeClr val="accent1"/>
              </a:solidFill>
            </a:endParaRPr>
          </a:p>
        </p:txBody>
      </p:sp>
      <p:graphicFrame>
        <p:nvGraphicFramePr>
          <p:cNvPr id="8" name="内容占位符 4">
            <a:extLst>
              <a:ext uri="{FF2B5EF4-FFF2-40B4-BE49-F238E27FC236}">
                <a16:creationId xmlns:a16="http://schemas.microsoft.com/office/drawing/2014/main" id="{AE67F173-93DF-09DD-2755-E731A03D1B18}"/>
              </a:ext>
            </a:extLst>
          </p:cNvPr>
          <p:cNvGraphicFramePr>
            <a:graphicFrameLocks/>
          </p:cNvGraphicFramePr>
          <p:nvPr>
            <p:extLst>
              <p:ext uri="{D42A27DB-BD31-4B8C-83A1-F6EECF244321}">
                <p14:modId xmlns:p14="http://schemas.microsoft.com/office/powerpoint/2010/main" val="2049839860"/>
              </p:ext>
            </p:extLst>
          </p:nvPr>
        </p:nvGraphicFramePr>
        <p:xfrm>
          <a:off x="10687261" y="1818407"/>
          <a:ext cx="1402080" cy="1337310"/>
        </p:xfrm>
        <a:graphic>
          <a:graphicData uri="http://schemas.openxmlformats.org/drawingml/2006/table">
            <a:tbl>
              <a:tblPr>
                <a:tableStyleId>{5DA37D80-6434-44D0-A028-1B22A696006F}</a:tableStyleId>
              </a:tblPr>
              <a:tblGrid>
                <a:gridCol w="590876">
                  <a:extLst>
                    <a:ext uri="{9D8B030D-6E8A-4147-A177-3AD203B41FA5}">
                      <a16:colId xmlns:a16="http://schemas.microsoft.com/office/drawing/2014/main" val="802705282"/>
                    </a:ext>
                  </a:extLst>
                </a:gridCol>
                <a:gridCol w="811204">
                  <a:extLst>
                    <a:ext uri="{9D8B030D-6E8A-4147-A177-3AD203B41FA5}">
                      <a16:colId xmlns:a16="http://schemas.microsoft.com/office/drawing/2014/main" val="2907954262"/>
                    </a:ext>
                  </a:extLst>
                </a:gridCol>
              </a:tblGrid>
              <a:tr h="159096">
                <a:tc>
                  <a:txBody>
                    <a:bodyPr/>
                    <a:lstStyle/>
                    <a:p>
                      <a:pPr algn="ctr" fontAlgn="b"/>
                      <a:r>
                        <a:rPr lang="en-US" altLang="zh-CN" sz="1400" u="none" strike="noStrike" dirty="0">
                          <a:effectLst/>
                        </a:rPr>
                        <a:t>Clade</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b="1" u="none" strike="noStrike" dirty="0">
                          <a:solidFill>
                            <a:srgbClr val="000000"/>
                          </a:solidFill>
                          <a:effectLst/>
                        </a:rPr>
                        <a:t>Sum</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88936556"/>
                  </a:ext>
                </a:extLst>
              </a:tr>
              <a:tr h="159096">
                <a:tc>
                  <a:txBody>
                    <a:bodyPr/>
                    <a:lstStyle/>
                    <a:p>
                      <a:pPr algn="ctr" fontAlgn="b"/>
                      <a:r>
                        <a:rPr lang="en-US" sz="1400" u="none" strike="noStrike" dirty="0">
                          <a:effectLst/>
                        </a:rPr>
                        <a:t>HLI</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u="none" strike="noStrike" dirty="0">
                          <a:effectLst/>
                        </a:rPr>
                        <a:t>30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22405304"/>
                  </a:ext>
                </a:extLst>
              </a:tr>
              <a:tr h="159096">
                <a:tc>
                  <a:txBody>
                    <a:bodyPr/>
                    <a:lstStyle/>
                    <a:p>
                      <a:pPr algn="ctr" fontAlgn="b"/>
                      <a:r>
                        <a:rPr lang="en-US" sz="1400" u="none" strike="noStrike" dirty="0">
                          <a:effectLst/>
                        </a:rPr>
                        <a:t>HLII</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b="0" u="none" strike="noStrike" dirty="0">
                          <a:solidFill>
                            <a:srgbClr val="000000"/>
                          </a:solidFill>
                          <a:effectLst/>
                        </a:rPr>
                        <a:t>30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33596000"/>
                  </a:ext>
                </a:extLst>
              </a:tr>
              <a:tr h="159096">
                <a:tc>
                  <a:txBody>
                    <a:bodyPr/>
                    <a:lstStyle/>
                    <a:p>
                      <a:pPr algn="ctr" fontAlgn="b"/>
                      <a:r>
                        <a:rPr lang="en-US" sz="1400" u="none" strike="noStrike">
                          <a:effectLst/>
                        </a:rPr>
                        <a:t>HLIV</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u="none" strike="noStrike" dirty="0">
                          <a:effectLst/>
                        </a:rPr>
                        <a:t>28</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73353111"/>
                  </a:ext>
                </a:extLst>
              </a:tr>
              <a:tr h="159096">
                <a:tc>
                  <a:txBody>
                    <a:bodyPr/>
                    <a:lstStyle/>
                    <a:p>
                      <a:pPr algn="ctr" fontAlgn="b"/>
                      <a:r>
                        <a:rPr lang="en-US" sz="1400" u="none" strike="noStrike" dirty="0">
                          <a:effectLst/>
                        </a:rPr>
                        <a:t>HLVI</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u="none" strike="noStrike" dirty="0">
                          <a:effectLst/>
                        </a:rPr>
                        <a:t>22</a:t>
                      </a:r>
                    </a:p>
                  </a:txBody>
                  <a:tcPr marL="9525" marR="9525" marT="9525" marB="0" anchor="b"/>
                </a:tc>
                <a:extLst>
                  <a:ext uri="{0D108BD9-81ED-4DB2-BD59-A6C34878D82A}">
                    <a16:rowId xmlns:a16="http://schemas.microsoft.com/office/drawing/2014/main" val="2370805080"/>
                  </a:ext>
                </a:extLst>
              </a:tr>
              <a:tr h="159096">
                <a:tc>
                  <a:txBody>
                    <a:bodyPr/>
                    <a:lstStyle/>
                    <a:p>
                      <a:pPr algn="ctr" fontAlgn="b"/>
                      <a:r>
                        <a:rPr lang="zh-CN" altLang="en-US" sz="1400" u="none" strike="noStrike" dirty="0">
                          <a:effectLst/>
                        </a:rPr>
                        <a:t>总计</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u="none" strike="noStrike" dirty="0">
                          <a:effectLst/>
                        </a:rPr>
                        <a:t>110</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17568242"/>
                  </a:ext>
                </a:extLst>
              </a:tr>
            </a:tbl>
          </a:graphicData>
        </a:graphic>
      </p:graphicFrame>
      <p:sp>
        <p:nvSpPr>
          <p:cNvPr id="10" name="文本框 9">
            <a:extLst>
              <a:ext uri="{FF2B5EF4-FFF2-40B4-BE49-F238E27FC236}">
                <a16:creationId xmlns:a16="http://schemas.microsoft.com/office/drawing/2014/main" id="{4D890C6E-8DEE-151D-74F9-2994B72BA251}"/>
              </a:ext>
            </a:extLst>
          </p:cNvPr>
          <p:cNvSpPr txBox="1"/>
          <p:nvPr/>
        </p:nvSpPr>
        <p:spPr>
          <a:xfrm>
            <a:off x="10500729" y="4413637"/>
            <a:ext cx="1706139" cy="830997"/>
          </a:xfrm>
          <a:prstGeom prst="rect">
            <a:avLst/>
          </a:prstGeom>
          <a:solidFill>
            <a:schemeClr val="accent5">
              <a:lumMod val="40000"/>
              <a:lumOff val="60000"/>
            </a:schemeClr>
          </a:solidFill>
          <a:effectLst>
            <a:outerShdw blurRad="63500" sx="102000" sy="102000" algn="ctr" rotWithShape="0">
              <a:prstClr val="black">
                <a:alpha val="40000"/>
              </a:prstClr>
            </a:outerShdw>
          </a:effectLst>
        </p:spPr>
        <p:txBody>
          <a:bodyPr wrap="square">
            <a:spAutoFit/>
          </a:bodyPr>
          <a:lstStyle/>
          <a:p>
            <a:r>
              <a:rPr lang="zh-CN" altLang="en-US" sz="1600" dirty="0"/>
              <a:t>以平均完整度为</a:t>
            </a:r>
            <a:r>
              <a:rPr lang="en-US" altLang="zh-CN" sz="1600" dirty="0"/>
              <a:t>60</a:t>
            </a:r>
            <a:r>
              <a:rPr lang="zh-CN" altLang="en-US" sz="1600" dirty="0"/>
              <a:t>，去除了部分</a:t>
            </a:r>
            <a:r>
              <a:rPr lang="en-US" altLang="zh-CN" sz="1600" dirty="0"/>
              <a:t>HLI</a:t>
            </a:r>
            <a:r>
              <a:rPr lang="zh-CN" altLang="en-US" sz="1600" dirty="0"/>
              <a:t>、</a:t>
            </a:r>
            <a:r>
              <a:rPr lang="en-US" altLang="zh-CN" sz="1600" dirty="0"/>
              <a:t>HLII</a:t>
            </a:r>
            <a:r>
              <a:rPr lang="zh-CN" altLang="en-US" sz="1600" dirty="0"/>
              <a:t>株系</a:t>
            </a:r>
          </a:p>
        </p:txBody>
      </p:sp>
      <p:grpSp>
        <p:nvGrpSpPr>
          <p:cNvPr id="20" name="组合 19">
            <a:extLst>
              <a:ext uri="{FF2B5EF4-FFF2-40B4-BE49-F238E27FC236}">
                <a16:creationId xmlns:a16="http://schemas.microsoft.com/office/drawing/2014/main" id="{6E82AF98-1C6A-89E6-BD79-A5EEDC48D128}"/>
              </a:ext>
            </a:extLst>
          </p:cNvPr>
          <p:cNvGrpSpPr/>
          <p:nvPr/>
        </p:nvGrpSpPr>
        <p:grpSpPr>
          <a:xfrm>
            <a:off x="370450" y="3150030"/>
            <a:ext cx="3225808" cy="1342338"/>
            <a:chOff x="58834" y="3490086"/>
            <a:chExt cx="3225808" cy="1342338"/>
          </a:xfrm>
          <a:solidFill>
            <a:schemeClr val="accent5">
              <a:lumMod val="40000"/>
              <a:lumOff val="60000"/>
            </a:schemeClr>
          </a:solidFill>
          <a:effectLst>
            <a:outerShdw blurRad="63500" sx="102000" sy="102000" algn="ctr" rotWithShape="0">
              <a:prstClr val="black">
                <a:alpha val="40000"/>
              </a:prstClr>
            </a:outerShdw>
          </a:effectLst>
        </p:grpSpPr>
        <p:pic>
          <p:nvPicPr>
            <p:cNvPr id="11" name="图片 10">
              <a:extLst>
                <a:ext uri="{FF2B5EF4-FFF2-40B4-BE49-F238E27FC236}">
                  <a16:creationId xmlns:a16="http://schemas.microsoft.com/office/drawing/2014/main" id="{24A48BC4-B0D1-6762-1EC9-6F03C3469874}"/>
                </a:ext>
              </a:extLst>
            </p:cNvPr>
            <p:cNvPicPr>
              <a:picLocks noChangeAspect="1"/>
            </p:cNvPicPr>
            <p:nvPr/>
          </p:nvPicPr>
          <p:blipFill>
            <a:blip r:embed="rId4"/>
            <a:stretch>
              <a:fillRect/>
            </a:stretch>
          </p:blipFill>
          <p:spPr>
            <a:xfrm>
              <a:off x="58834" y="3490086"/>
              <a:ext cx="3225808" cy="1059038"/>
            </a:xfrm>
            <a:prstGeom prst="rect">
              <a:avLst/>
            </a:prstGeom>
            <a:grpFill/>
          </p:spPr>
        </p:pic>
        <p:sp>
          <p:nvSpPr>
            <p:cNvPr id="17" name="内容占位符 2">
              <a:extLst>
                <a:ext uri="{FF2B5EF4-FFF2-40B4-BE49-F238E27FC236}">
                  <a16:creationId xmlns:a16="http://schemas.microsoft.com/office/drawing/2014/main" id="{73BF6080-9C54-C037-9A96-A13A2E40208D}"/>
                </a:ext>
              </a:extLst>
            </p:cNvPr>
            <p:cNvSpPr txBox="1">
              <a:spLocks/>
            </p:cNvSpPr>
            <p:nvPr/>
          </p:nvSpPr>
          <p:spPr>
            <a:xfrm>
              <a:off x="933661" y="4542864"/>
              <a:ext cx="2350981" cy="289560"/>
            </a:xfrm>
            <a:prstGeom prst="rect">
              <a:avLst/>
            </a:prstGeom>
            <a:grp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t>与</a:t>
              </a:r>
              <a:r>
                <a:rPr lang="en-US" altLang="zh-CN" sz="1400" dirty="0"/>
                <a:t>N</a:t>
              </a:r>
              <a:r>
                <a:rPr lang="zh-CN" altLang="en-US" sz="1400" dirty="0"/>
                <a:t>（氮）吸收转运相关</a:t>
              </a:r>
              <a:endParaRPr lang="zh-CN" altLang="en-US" sz="1400" dirty="0">
                <a:solidFill>
                  <a:schemeClr val="accent1"/>
                </a:solidFill>
              </a:endParaRPr>
            </a:p>
          </p:txBody>
        </p:sp>
      </p:grpSp>
      <p:grpSp>
        <p:nvGrpSpPr>
          <p:cNvPr id="21" name="组合 20">
            <a:extLst>
              <a:ext uri="{FF2B5EF4-FFF2-40B4-BE49-F238E27FC236}">
                <a16:creationId xmlns:a16="http://schemas.microsoft.com/office/drawing/2014/main" id="{FAE48EE3-A23D-A801-31BA-B4C5D02A1386}"/>
              </a:ext>
            </a:extLst>
          </p:cNvPr>
          <p:cNvGrpSpPr/>
          <p:nvPr/>
        </p:nvGrpSpPr>
        <p:grpSpPr>
          <a:xfrm>
            <a:off x="3763367" y="3158884"/>
            <a:ext cx="2846081" cy="1327580"/>
            <a:chOff x="3639814" y="3119140"/>
            <a:chExt cx="2846081" cy="1327580"/>
          </a:xfrm>
          <a:solidFill>
            <a:schemeClr val="accent5">
              <a:lumMod val="40000"/>
              <a:lumOff val="60000"/>
            </a:schemeClr>
          </a:solidFill>
          <a:effectLst>
            <a:outerShdw blurRad="63500" sx="102000" sy="102000" algn="ctr" rotWithShape="0">
              <a:prstClr val="black">
                <a:alpha val="40000"/>
              </a:prstClr>
            </a:outerShdw>
          </a:effectLst>
        </p:grpSpPr>
        <p:pic>
          <p:nvPicPr>
            <p:cNvPr id="12" name="Picture 8">
              <a:extLst>
                <a:ext uri="{FF2B5EF4-FFF2-40B4-BE49-F238E27FC236}">
                  <a16:creationId xmlns:a16="http://schemas.microsoft.com/office/drawing/2014/main" id="{50E0AFA7-5C0C-BD0A-639F-1EB510787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9814" y="3119140"/>
              <a:ext cx="2846081" cy="1055637"/>
            </a:xfrm>
            <a:prstGeom prst="rect">
              <a:avLst/>
            </a:prstGeom>
            <a:grpFill/>
          </p:spPr>
        </p:pic>
        <p:sp>
          <p:nvSpPr>
            <p:cNvPr id="18" name="内容占位符 2">
              <a:extLst>
                <a:ext uri="{FF2B5EF4-FFF2-40B4-BE49-F238E27FC236}">
                  <a16:creationId xmlns:a16="http://schemas.microsoft.com/office/drawing/2014/main" id="{316AEF55-45D0-19F6-E526-442AA916D968}"/>
                </a:ext>
              </a:extLst>
            </p:cNvPr>
            <p:cNvSpPr txBox="1">
              <a:spLocks/>
            </p:cNvSpPr>
            <p:nvPr/>
          </p:nvSpPr>
          <p:spPr>
            <a:xfrm>
              <a:off x="3974032" y="4157160"/>
              <a:ext cx="2511863" cy="289560"/>
            </a:xfrm>
            <a:prstGeom prst="rect">
              <a:avLst/>
            </a:prstGeom>
            <a:grp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t>与热休克蛋白、分子伴侣相关</a:t>
              </a:r>
              <a:endParaRPr lang="zh-CN" altLang="en-US" sz="2000" dirty="0">
                <a:solidFill>
                  <a:schemeClr val="accent1"/>
                </a:solidFill>
              </a:endParaRPr>
            </a:p>
          </p:txBody>
        </p:sp>
      </p:grpSp>
      <p:grpSp>
        <p:nvGrpSpPr>
          <p:cNvPr id="22" name="组合 21">
            <a:extLst>
              <a:ext uri="{FF2B5EF4-FFF2-40B4-BE49-F238E27FC236}">
                <a16:creationId xmlns:a16="http://schemas.microsoft.com/office/drawing/2014/main" id="{92369DAF-23E6-AFDB-B591-F5BF7E9BF297}"/>
              </a:ext>
            </a:extLst>
          </p:cNvPr>
          <p:cNvGrpSpPr/>
          <p:nvPr/>
        </p:nvGrpSpPr>
        <p:grpSpPr>
          <a:xfrm>
            <a:off x="1245277" y="4633907"/>
            <a:ext cx="4859920" cy="1846191"/>
            <a:chOff x="288919" y="4995873"/>
            <a:chExt cx="4859920" cy="1846191"/>
          </a:xfrm>
          <a:solidFill>
            <a:schemeClr val="accent5">
              <a:lumMod val="40000"/>
              <a:lumOff val="60000"/>
            </a:schemeClr>
          </a:solidFill>
          <a:effectLst>
            <a:outerShdw blurRad="63500" sx="102000" sy="102000" algn="ctr" rotWithShape="0">
              <a:prstClr val="black">
                <a:alpha val="40000"/>
              </a:prstClr>
            </a:outerShdw>
          </a:effectLst>
        </p:grpSpPr>
        <p:pic>
          <p:nvPicPr>
            <p:cNvPr id="13" name="Picture 10">
              <a:extLst>
                <a:ext uri="{FF2B5EF4-FFF2-40B4-BE49-F238E27FC236}">
                  <a16:creationId xmlns:a16="http://schemas.microsoft.com/office/drawing/2014/main" id="{51F69B2A-29F5-728B-002B-2EF7E0B305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919" y="4995873"/>
              <a:ext cx="4859920" cy="1582589"/>
            </a:xfrm>
            <a:prstGeom prst="rect">
              <a:avLst/>
            </a:prstGeom>
            <a:grpFill/>
          </p:spPr>
        </p:pic>
        <p:sp>
          <p:nvSpPr>
            <p:cNvPr id="19" name="内容占位符 2">
              <a:extLst>
                <a:ext uri="{FF2B5EF4-FFF2-40B4-BE49-F238E27FC236}">
                  <a16:creationId xmlns:a16="http://schemas.microsoft.com/office/drawing/2014/main" id="{7D66B702-C0CF-B6E0-6119-BBE8CBCB20B9}"/>
                </a:ext>
              </a:extLst>
            </p:cNvPr>
            <p:cNvSpPr txBox="1">
              <a:spLocks/>
            </p:cNvSpPr>
            <p:nvPr/>
          </p:nvSpPr>
          <p:spPr>
            <a:xfrm>
              <a:off x="2636976" y="6552504"/>
              <a:ext cx="2511863" cy="289560"/>
            </a:xfrm>
            <a:prstGeom prst="rect">
              <a:avLst/>
            </a:prstGeom>
            <a:grp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t>与脂质代谢相关</a:t>
              </a:r>
              <a:endParaRPr lang="zh-CN" altLang="en-US" sz="2000" dirty="0">
                <a:solidFill>
                  <a:schemeClr val="accent1"/>
                </a:solidFill>
              </a:endParaRPr>
            </a:p>
          </p:txBody>
        </p:sp>
      </p:grpSp>
    </p:spTree>
    <p:extLst>
      <p:ext uri="{BB962C8B-B14F-4D97-AF65-F5344CB8AC3E}">
        <p14:creationId xmlns:p14="http://schemas.microsoft.com/office/powerpoint/2010/main" val="2626843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49761FD-F978-4962-B0D6-41769080FB75}"/>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104A85DC-2074-4BC1-B28C-776998348689}"/>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5">
            <a:extLst>
              <a:ext uri="{FF2B5EF4-FFF2-40B4-BE49-F238E27FC236}">
                <a16:creationId xmlns:a16="http://schemas.microsoft.com/office/drawing/2014/main" id="{9E98047A-79DA-4634-8EC0-80DB78D2CDA4}"/>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a:extLst>
              <a:ext uri="{FF2B5EF4-FFF2-40B4-BE49-F238E27FC236}">
                <a16:creationId xmlns:a16="http://schemas.microsoft.com/office/drawing/2014/main" id="{35B77609-DDC8-4A98-B240-67F253CA6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19" name="椭圆 18">
            <a:extLst>
              <a:ext uri="{FF2B5EF4-FFF2-40B4-BE49-F238E27FC236}">
                <a16:creationId xmlns:a16="http://schemas.microsoft.com/office/drawing/2014/main" id="{73DB0E6F-A399-4C10-9027-F52559B6FAEA}"/>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3</a:t>
            </a:r>
            <a:endParaRPr lang="zh-CN" altLang="en-US" sz="13800" b="1" dirty="0">
              <a:solidFill>
                <a:schemeClr val="bg1"/>
              </a:solidFill>
              <a:cs typeface="+mn-ea"/>
              <a:sym typeface="+mn-lt"/>
            </a:endParaRPr>
          </a:p>
        </p:txBody>
      </p:sp>
      <p:sp>
        <p:nvSpPr>
          <p:cNvPr id="20" name="文本框 19">
            <a:extLst>
              <a:ext uri="{FF2B5EF4-FFF2-40B4-BE49-F238E27FC236}">
                <a16:creationId xmlns:a16="http://schemas.microsoft.com/office/drawing/2014/main" id="{F9D44AE4-CAB9-4C88-A9B9-1235E51A6943}"/>
              </a:ext>
            </a:extLst>
          </p:cNvPr>
          <p:cNvSpPr txBox="1"/>
          <p:nvPr/>
        </p:nvSpPr>
        <p:spPr>
          <a:xfrm>
            <a:off x="4476984" y="2420811"/>
            <a:ext cx="6894021" cy="769441"/>
          </a:xfrm>
          <a:prstGeom prst="rect">
            <a:avLst/>
          </a:prstGeom>
          <a:noFill/>
        </p:spPr>
        <p:txBody>
          <a:bodyPr wrap="square" rtlCol="0">
            <a:spAutoFit/>
          </a:bodyPr>
          <a:lstStyle/>
          <a:p>
            <a:pPr algn="dist" defTabSz="429585">
              <a:spcAft>
                <a:spcPts val="486"/>
              </a:spcAft>
            </a:pPr>
            <a:r>
              <a:rPr lang="zh-CN" altLang="en-US" sz="4400" dirty="0">
                <a:solidFill>
                  <a:srgbClr val="1C4885"/>
                </a:solidFill>
                <a:cs typeface="+mn-ea"/>
                <a:sym typeface="+mn-lt"/>
              </a:rPr>
              <a:t>工作计划及预期结果</a:t>
            </a:r>
          </a:p>
        </p:txBody>
      </p:sp>
      <p:cxnSp>
        <p:nvCxnSpPr>
          <p:cNvPr id="21" name="直接连接符 20">
            <a:extLst>
              <a:ext uri="{FF2B5EF4-FFF2-40B4-BE49-F238E27FC236}">
                <a16:creationId xmlns:a16="http://schemas.microsoft.com/office/drawing/2014/main" id="{35E3F2A7-84F6-4626-8ED3-DB26EE6B33C4}"/>
              </a:ext>
            </a:extLst>
          </p:cNvPr>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D8A3D2B-E224-4682-9007-E029F9A813A4}"/>
              </a:ext>
            </a:extLst>
          </p:cNvPr>
          <p:cNvSpPr txBox="1"/>
          <p:nvPr/>
        </p:nvSpPr>
        <p:spPr>
          <a:xfrm>
            <a:off x="4663554" y="3484486"/>
            <a:ext cx="6894021" cy="1569660"/>
          </a:xfrm>
          <a:prstGeom prst="rect">
            <a:avLst/>
          </a:prstGeom>
          <a:noFill/>
        </p:spPr>
        <p:txBody>
          <a:bodyPr wrap="square" rtlCol="0">
            <a:spAutoFit/>
          </a:bodyPr>
          <a:lstStyle/>
          <a:p>
            <a:r>
              <a:rPr lang="en-US" altLang="zh-CN" sz="2400" dirty="0">
                <a:solidFill>
                  <a:schemeClr val="tx1">
                    <a:lumMod val="85000"/>
                    <a:lumOff val="15000"/>
                  </a:schemeClr>
                </a:solidFill>
                <a:cs typeface="+mn-ea"/>
                <a:sym typeface="+mn-lt"/>
              </a:rPr>
              <a:t>3.1 </a:t>
            </a:r>
            <a:r>
              <a:rPr lang="zh-CN" altLang="en-US" sz="2400" dirty="0">
                <a:solidFill>
                  <a:schemeClr val="tx1">
                    <a:lumMod val="85000"/>
                    <a:lumOff val="15000"/>
                  </a:schemeClr>
                </a:solidFill>
                <a:cs typeface="+mn-ea"/>
                <a:sym typeface="+mn-lt"/>
              </a:rPr>
              <a:t>系统发育学与群体遗传学分析</a:t>
            </a:r>
            <a:endParaRPr lang="en-US" altLang="zh-CN" sz="2400" dirty="0">
              <a:solidFill>
                <a:schemeClr val="tx1">
                  <a:lumMod val="85000"/>
                  <a:lumOff val="15000"/>
                </a:schemeClr>
              </a:solidFill>
              <a:cs typeface="+mn-ea"/>
              <a:sym typeface="+mn-lt"/>
            </a:endParaRPr>
          </a:p>
          <a:p>
            <a:r>
              <a:rPr lang="en-US" altLang="zh-CN" sz="2400" dirty="0">
                <a:solidFill>
                  <a:schemeClr val="tx1">
                    <a:lumMod val="85000"/>
                    <a:lumOff val="15000"/>
                  </a:schemeClr>
                </a:solidFill>
                <a:cs typeface="+mn-ea"/>
                <a:sym typeface="+mn-lt"/>
              </a:rPr>
              <a:t>3.2 </a:t>
            </a:r>
            <a:r>
              <a:rPr lang="zh-CN" altLang="en-US" sz="2400" dirty="0">
                <a:solidFill>
                  <a:schemeClr val="tx1">
                    <a:lumMod val="85000"/>
                    <a:lumOff val="15000"/>
                  </a:schemeClr>
                </a:solidFill>
                <a:cs typeface="+mn-ea"/>
                <a:sym typeface="+mn-lt"/>
              </a:rPr>
              <a:t>宏泛基因组与宏转录组部分</a:t>
            </a:r>
            <a:endParaRPr lang="en-US" altLang="zh-CN" sz="2400" dirty="0">
              <a:solidFill>
                <a:schemeClr val="tx1">
                  <a:lumMod val="85000"/>
                  <a:lumOff val="15000"/>
                </a:schemeClr>
              </a:solidFill>
              <a:cs typeface="+mn-ea"/>
              <a:sym typeface="+mn-lt"/>
            </a:endParaRPr>
          </a:p>
          <a:p>
            <a:endParaRPr lang="en-US" altLang="zh-CN" sz="2400" dirty="0">
              <a:solidFill>
                <a:schemeClr val="tx1">
                  <a:lumMod val="85000"/>
                  <a:lumOff val="15000"/>
                </a:schemeClr>
              </a:solidFill>
              <a:cs typeface="+mn-ea"/>
              <a:sym typeface="+mn-lt"/>
            </a:endParaRPr>
          </a:p>
          <a:p>
            <a:endParaRPr lang="zh-CN" altLang="en-US" sz="24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1278910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3.1 </a:t>
            </a:r>
            <a:r>
              <a:rPr lang="zh-CN" altLang="en-US" sz="4400" b="1" dirty="0">
                <a:solidFill>
                  <a:schemeClr val="tx1">
                    <a:lumMod val="85000"/>
                    <a:lumOff val="15000"/>
                  </a:schemeClr>
                </a:solidFill>
                <a:cs typeface="+mn-ea"/>
                <a:sym typeface="+mn-lt"/>
              </a:rPr>
              <a:t>系统发育学与群体遗传学分析</a:t>
            </a:r>
            <a:endParaRPr lang="en-US" altLang="zh-CN"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normAutofit/>
          </a:bodyPr>
          <a:lstStyle/>
          <a:p>
            <a:pPr defTabSz="429585">
              <a:spcAft>
                <a:spcPts val="486"/>
              </a:spcAft>
            </a:pPr>
            <a:r>
              <a:rPr lang="en-US" altLang="zh-CN" dirty="0"/>
              <a:t>3.1.1 </a:t>
            </a:r>
            <a:r>
              <a:rPr lang="zh-CN" altLang="en-US" dirty="0"/>
              <a:t>系统发育学优化 </a:t>
            </a:r>
            <a:r>
              <a:rPr lang="en-US" altLang="zh-CN" dirty="0"/>
              <a:t>-</a:t>
            </a:r>
            <a:r>
              <a:rPr lang="zh-CN" altLang="en-US" dirty="0"/>
              <a:t>进化时间分析</a:t>
            </a:r>
          </a:p>
          <a:p>
            <a:pPr defTabSz="429585">
              <a:spcAft>
                <a:spcPts val="486"/>
              </a:spcAft>
            </a:pPr>
            <a:r>
              <a:rPr lang="en-US" altLang="zh-CN" dirty="0"/>
              <a:t>3.1.2 </a:t>
            </a:r>
            <a:r>
              <a:rPr lang="zh-CN" altLang="en-US" dirty="0"/>
              <a:t>群体遗传学分析 </a:t>
            </a:r>
            <a:r>
              <a:rPr lang="en-US" altLang="zh-CN" dirty="0"/>
              <a:t>-</a:t>
            </a:r>
            <a:r>
              <a:rPr lang="zh-CN" altLang="en-US" dirty="0"/>
              <a:t>进化过程推测</a:t>
            </a:r>
          </a:p>
          <a:p>
            <a:pPr defTabSz="429585">
              <a:spcAft>
                <a:spcPts val="486"/>
              </a:spcAft>
            </a:pPr>
            <a:endParaRPr lang="en-US" altLang="zh-CN" dirty="0"/>
          </a:p>
        </p:txBody>
      </p:sp>
    </p:spTree>
    <p:extLst>
      <p:ext uri="{BB962C8B-B14F-4D97-AF65-F5344CB8AC3E}">
        <p14:creationId xmlns:p14="http://schemas.microsoft.com/office/powerpoint/2010/main" val="63806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40F2E-E0CD-7594-0287-A16854A13DA6}"/>
              </a:ext>
            </a:extLst>
          </p:cNvPr>
          <p:cNvSpPr>
            <a:spLocks noGrp="1"/>
          </p:cNvSpPr>
          <p:nvPr>
            <p:ph type="title"/>
          </p:nvPr>
        </p:nvSpPr>
        <p:spPr/>
        <p:txBody>
          <a:bodyPr/>
          <a:lstStyle/>
          <a:p>
            <a:r>
              <a:rPr lang="en-US" altLang="zh-CN" b="1" dirty="0"/>
              <a:t>3.1.1 </a:t>
            </a:r>
            <a:r>
              <a:rPr lang="zh-CN" altLang="en-US" b="1" dirty="0"/>
              <a:t>系统发育学优化</a:t>
            </a:r>
          </a:p>
        </p:txBody>
      </p:sp>
      <p:sp>
        <p:nvSpPr>
          <p:cNvPr id="3" name="内容占位符 2">
            <a:extLst>
              <a:ext uri="{FF2B5EF4-FFF2-40B4-BE49-F238E27FC236}">
                <a16:creationId xmlns:a16="http://schemas.microsoft.com/office/drawing/2014/main" id="{7FCAC605-0460-8BFB-9D43-0BF74F53FD7B}"/>
              </a:ext>
            </a:extLst>
          </p:cNvPr>
          <p:cNvSpPr>
            <a:spLocks noGrp="1"/>
          </p:cNvSpPr>
          <p:nvPr>
            <p:ph idx="1"/>
          </p:nvPr>
        </p:nvSpPr>
        <p:spPr>
          <a:xfrm>
            <a:off x="561976" y="1539875"/>
            <a:ext cx="5534024" cy="4351338"/>
          </a:xfrm>
        </p:spPr>
        <p:txBody>
          <a:bodyPr>
            <a:normAutofit/>
          </a:bodyPr>
          <a:lstStyle/>
          <a:p>
            <a:r>
              <a:rPr lang="zh-CN" altLang="en-US" b="1" dirty="0"/>
              <a:t>预期结果：</a:t>
            </a:r>
            <a:endParaRPr lang="en-US" altLang="zh-CN" b="1" dirty="0"/>
          </a:p>
          <a:p>
            <a:r>
              <a:rPr lang="zh-CN" altLang="en-US" sz="2400" b="1" dirty="0"/>
              <a:t>生态型水平进化</a:t>
            </a:r>
            <a:endParaRPr lang="en-US" altLang="zh-CN" sz="2400" b="1" dirty="0"/>
          </a:p>
          <a:p>
            <a:pPr marL="342900" indent="-342900">
              <a:buFont typeface="Arial" panose="020B0604020202020204" pitchFamily="34" charset="0"/>
              <a:buChar char="•"/>
            </a:pPr>
            <a:r>
              <a:rPr lang="en-US" altLang="zh-CN" sz="2200" dirty="0" err="1"/>
              <a:t>acdc</a:t>
            </a:r>
            <a:r>
              <a:rPr lang="zh-CN" altLang="en-US" sz="2200" dirty="0"/>
              <a:t>去污染 </a:t>
            </a:r>
            <a:r>
              <a:rPr lang="en-US" altLang="zh-CN" sz="2200" dirty="0"/>
              <a:t>-&gt; </a:t>
            </a:r>
            <a:r>
              <a:rPr lang="zh-CN" altLang="en-US" sz="2200" dirty="0"/>
              <a:t>质量、数量得到提升</a:t>
            </a:r>
            <a:endParaRPr lang="en-US" altLang="zh-CN" sz="2200" dirty="0"/>
          </a:p>
          <a:p>
            <a:pPr marL="342900" indent="-342900">
              <a:buFont typeface="Arial" panose="020B0604020202020204" pitchFamily="34" charset="0"/>
              <a:buChar char="•"/>
            </a:pPr>
            <a:r>
              <a:rPr lang="zh-CN" altLang="en-US" sz="2200" dirty="0"/>
              <a:t>新的建树方式</a:t>
            </a:r>
            <a:r>
              <a:rPr lang="en-US" altLang="zh-CN" sz="2200" dirty="0"/>
              <a:t> -&gt; </a:t>
            </a:r>
            <a:r>
              <a:rPr lang="zh-CN" altLang="en-US" sz="2200" dirty="0"/>
              <a:t>更高分辨率的进化关系</a:t>
            </a:r>
            <a:endParaRPr lang="zh-CN" altLang="en-US" sz="2400" dirty="0"/>
          </a:p>
          <a:p>
            <a:r>
              <a:rPr lang="zh-CN" altLang="en-US" sz="2400" b="1" dirty="0"/>
              <a:t>生态型内部亚生态型进化</a:t>
            </a:r>
          </a:p>
          <a:p>
            <a:pPr marL="342900" indent="-342900">
              <a:buFont typeface="Arial" panose="020B0604020202020204" pitchFamily="34" charset="0"/>
              <a:buChar char="•"/>
            </a:pPr>
            <a:r>
              <a:rPr lang="zh-CN" altLang="en-US" sz="2000" dirty="0"/>
              <a:t>在生态型内部，结合</a:t>
            </a:r>
            <a:r>
              <a:rPr lang="en-US" altLang="zh-CN" sz="2000" dirty="0"/>
              <a:t>ANI</a:t>
            </a:r>
            <a:r>
              <a:rPr lang="zh-CN" altLang="en-US" sz="2000" dirty="0"/>
              <a:t>，更高分辨率划分亚生态型</a:t>
            </a:r>
            <a:endParaRPr lang="en-US" altLang="zh-CN" sz="2000" dirty="0"/>
          </a:p>
          <a:p>
            <a:pPr marL="342900" indent="-342900">
              <a:buFont typeface="Arial" panose="020B0604020202020204" pitchFamily="34" charset="0"/>
              <a:buChar char="•"/>
            </a:pPr>
            <a:r>
              <a:rPr lang="zh-CN" altLang="en-US" sz="2000" dirty="0"/>
              <a:t>针对不同的生态型优化建树方式，提供亚生态型之间的更高分辨率的进化关系</a:t>
            </a:r>
            <a:br>
              <a:rPr lang="en-US" altLang="zh-CN" sz="2000" dirty="0"/>
            </a:br>
            <a:endParaRPr lang="en-US" altLang="zh-CN" sz="2000" dirty="0"/>
          </a:p>
          <a:p>
            <a:endParaRPr lang="zh-CN" altLang="en-US" dirty="0"/>
          </a:p>
        </p:txBody>
      </p:sp>
      <p:grpSp>
        <p:nvGrpSpPr>
          <p:cNvPr id="6" name="组合 5">
            <a:extLst>
              <a:ext uri="{FF2B5EF4-FFF2-40B4-BE49-F238E27FC236}">
                <a16:creationId xmlns:a16="http://schemas.microsoft.com/office/drawing/2014/main" id="{281FB4C4-DA99-E3B0-011E-003E93AB2B2F}"/>
              </a:ext>
            </a:extLst>
          </p:cNvPr>
          <p:cNvGrpSpPr/>
          <p:nvPr/>
        </p:nvGrpSpPr>
        <p:grpSpPr>
          <a:xfrm>
            <a:off x="6060717" y="1539875"/>
            <a:ext cx="5328366" cy="4690814"/>
            <a:chOff x="6365517" y="1414844"/>
            <a:chExt cx="5328366" cy="4690814"/>
          </a:xfrm>
        </p:grpSpPr>
        <p:pic>
          <p:nvPicPr>
            <p:cNvPr id="4" name="图片 3">
              <a:extLst>
                <a:ext uri="{FF2B5EF4-FFF2-40B4-BE49-F238E27FC236}">
                  <a16:creationId xmlns:a16="http://schemas.microsoft.com/office/drawing/2014/main" id="{9DA51B9E-2F3E-CFF3-324F-8019917F0063}"/>
                </a:ext>
              </a:extLst>
            </p:cNvPr>
            <p:cNvPicPr>
              <a:picLocks noChangeAspect="1"/>
            </p:cNvPicPr>
            <p:nvPr/>
          </p:nvPicPr>
          <p:blipFill>
            <a:blip r:embed="rId2"/>
            <a:stretch>
              <a:fillRect/>
            </a:stretch>
          </p:blipFill>
          <p:spPr>
            <a:xfrm>
              <a:off x="6365517" y="1414844"/>
              <a:ext cx="5328366" cy="4371211"/>
            </a:xfrm>
            <a:prstGeom prst="rect">
              <a:avLst/>
            </a:prstGeom>
          </p:spPr>
        </p:pic>
        <p:sp>
          <p:nvSpPr>
            <p:cNvPr id="5" name="文本框 4">
              <a:extLst>
                <a:ext uri="{FF2B5EF4-FFF2-40B4-BE49-F238E27FC236}">
                  <a16:creationId xmlns:a16="http://schemas.microsoft.com/office/drawing/2014/main" id="{B9B650A9-9378-8BDF-7392-4E05AA78B576}"/>
                </a:ext>
              </a:extLst>
            </p:cNvPr>
            <p:cNvSpPr txBox="1"/>
            <p:nvPr/>
          </p:nvSpPr>
          <p:spPr>
            <a:xfrm>
              <a:off x="7087867" y="5736326"/>
              <a:ext cx="3883665" cy="369332"/>
            </a:xfrm>
            <a:prstGeom prst="rect">
              <a:avLst/>
            </a:prstGeom>
            <a:noFill/>
          </p:spPr>
          <p:txBody>
            <a:bodyPr wrap="square">
              <a:spAutoFit/>
            </a:bodyPr>
            <a:lstStyle/>
            <a:p>
              <a:r>
                <a:rPr lang="zh-CN" altLang="en-US" dirty="0"/>
                <a:t>Braakmana </a:t>
              </a:r>
              <a:r>
                <a:rPr lang="en-US" altLang="zh-CN" dirty="0"/>
                <a:t>et</a:t>
              </a:r>
              <a:r>
                <a:rPr lang="zh-CN" altLang="en-US" dirty="0"/>
                <a:t> </a:t>
              </a:r>
              <a:r>
                <a:rPr lang="en-US" altLang="zh-CN" dirty="0"/>
                <a:t>al.,</a:t>
              </a:r>
              <a:r>
                <a:rPr lang="zh-CN" altLang="en-US" dirty="0"/>
                <a:t> </a:t>
              </a:r>
              <a:r>
                <a:rPr lang="en-US" altLang="zh-CN" dirty="0"/>
                <a:t>2017</a:t>
              </a:r>
              <a:r>
                <a:rPr lang="zh-CN" altLang="en-US" dirty="0"/>
                <a:t> </a:t>
              </a:r>
              <a:r>
                <a:rPr lang="en-US" altLang="zh-CN" dirty="0"/>
                <a:t>PNAS</a:t>
              </a:r>
              <a:endParaRPr lang="zh-CN" altLang="en-US" dirty="0"/>
            </a:p>
          </p:txBody>
        </p:sp>
      </p:grpSp>
    </p:spTree>
    <p:extLst>
      <p:ext uri="{BB962C8B-B14F-4D97-AF65-F5344CB8AC3E}">
        <p14:creationId xmlns:p14="http://schemas.microsoft.com/office/powerpoint/2010/main" val="6253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FCAC605-0460-8BFB-9D43-0BF74F53FD7B}"/>
              </a:ext>
            </a:extLst>
          </p:cNvPr>
          <p:cNvSpPr>
            <a:spLocks noGrp="1"/>
          </p:cNvSpPr>
          <p:nvPr>
            <p:ph idx="1"/>
          </p:nvPr>
        </p:nvSpPr>
        <p:spPr>
          <a:xfrm>
            <a:off x="561976" y="1539875"/>
            <a:ext cx="5248275" cy="4953000"/>
          </a:xfrm>
        </p:spPr>
        <p:txBody>
          <a:bodyPr>
            <a:normAutofit/>
          </a:bodyPr>
          <a:lstStyle/>
          <a:p>
            <a:r>
              <a:rPr lang="zh-CN" altLang="en-US" b="1" dirty="0"/>
              <a:t>待解决问题：</a:t>
            </a:r>
            <a:endParaRPr lang="en-US" altLang="zh-CN" b="1" dirty="0"/>
          </a:p>
          <a:p>
            <a:pPr marL="342900" indent="-342900">
              <a:buFont typeface="Arial" panose="020B0604020202020204" pitchFamily="34" charset="0"/>
              <a:buChar char="•"/>
            </a:pPr>
            <a:r>
              <a:rPr lang="zh-CN" altLang="en-US" sz="2400" dirty="0"/>
              <a:t>基于</a:t>
            </a:r>
            <a:r>
              <a:rPr lang="zh-CN" altLang="en-US" sz="2400" b="1" dirty="0"/>
              <a:t>泛基因组</a:t>
            </a:r>
            <a:r>
              <a:rPr lang="zh-CN" altLang="en-US" sz="2400" dirty="0"/>
              <a:t>的系统发育分析</a:t>
            </a:r>
            <a:endParaRPr lang="en-US" altLang="zh-CN" sz="2400" dirty="0"/>
          </a:p>
          <a:p>
            <a:r>
              <a:rPr lang="en-US" altLang="zh-CN" sz="2200" dirty="0"/>
              <a:t>     - </a:t>
            </a:r>
            <a:r>
              <a:rPr lang="zh-CN" altLang="en-US" sz="2200" b="1" dirty="0">
                <a:solidFill>
                  <a:schemeClr val="accent1">
                    <a:lumMod val="75000"/>
                  </a:schemeClr>
                </a:solidFill>
              </a:rPr>
              <a:t>泛基因组</a:t>
            </a:r>
            <a:r>
              <a:rPr lang="zh-CN" altLang="en-US" sz="2200" dirty="0"/>
              <a:t>的质量问题 </a:t>
            </a:r>
            <a:r>
              <a:rPr lang="en-US" altLang="zh-CN" sz="2200" dirty="0"/>
              <a:t>– </a:t>
            </a:r>
            <a:r>
              <a:rPr lang="zh-CN" altLang="en-US" sz="2200" dirty="0"/>
              <a:t>数量达标</a:t>
            </a:r>
            <a:endParaRPr lang="en-US" altLang="zh-CN" sz="2200" dirty="0"/>
          </a:p>
          <a:p>
            <a:r>
              <a:rPr lang="en-US" altLang="zh-CN" sz="2200" dirty="0"/>
              <a:t>     - </a:t>
            </a:r>
            <a:r>
              <a:rPr lang="zh-CN" altLang="en-US" sz="2200" dirty="0"/>
              <a:t>基因</a:t>
            </a:r>
            <a:r>
              <a:rPr lang="zh-CN" altLang="en-US" sz="2200" b="1" dirty="0"/>
              <a:t>簇</a:t>
            </a:r>
            <a:r>
              <a:rPr lang="zh-CN" altLang="en-US" sz="2200" dirty="0"/>
              <a:t>的选择标准 </a:t>
            </a:r>
            <a:r>
              <a:rPr lang="en-US" altLang="zh-CN" sz="2200" dirty="0"/>
              <a:t>– </a:t>
            </a:r>
            <a:r>
              <a:rPr lang="zh-CN" altLang="en-US" sz="2200" dirty="0"/>
              <a:t>比对对象</a:t>
            </a:r>
            <a:endParaRPr lang="en-US" altLang="zh-CN" sz="2200" dirty="0"/>
          </a:p>
          <a:p>
            <a:endParaRPr lang="en-US" altLang="zh-CN" sz="2400" dirty="0"/>
          </a:p>
          <a:p>
            <a:pPr marL="342900" indent="-342900">
              <a:buFont typeface="Arial" panose="020B0604020202020204" pitchFamily="34" charset="0"/>
              <a:buChar char="•"/>
            </a:pPr>
            <a:r>
              <a:rPr lang="zh-CN" altLang="en-US" sz="2400" dirty="0"/>
              <a:t>基于</a:t>
            </a:r>
            <a:r>
              <a:rPr lang="zh-CN" altLang="en-US" sz="2400" b="1" dirty="0"/>
              <a:t>直系同源基因</a:t>
            </a:r>
            <a:r>
              <a:rPr lang="zh-CN" altLang="en-US" sz="2400" dirty="0"/>
              <a:t>的系统发育分析</a:t>
            </a:r>
            <a:endParaRPr lang="en-US" altLang="zh-CN" sz="2400" dirty="0"/>
          </a:p>
          <a:p>
            <a:r>
              <a:rPr lang="en-US" altLang="zh-CN" sz="2200" dirty="0"/>
              <a:t>     - </a:t>
            </a:r>
            <a:r>
              <a:rPr lang="zh-CN" altLang="en-US" sz="2200" b="1" dirty="0">
                <a:solidFill>
                  <a:schemeClr val="accent1">
                    <a:lumMod val="75000"/>
                  </a:schemeClr>
                </a:solidFill>
              </a:rPr>
              <a:t>基因组</a:t>
            </a:r>
            <a:r>
              <a:rPr lang="zh-CN" altLang="en-US" sz="2200" dirty="0"/>
              <a:t>的数量问题 </a:t>
            </a:r>
            <a:r>
              <a:rPr lang="en-US" altLang="zh-CN" sz="2200" dirty="0"/>
              <a:t>– </a:t>
            </a:r>
            <a:r>
              <a:rPr lang="zh-CN" altLang="en-US" sz="2200" dirty="0"/>
              <a:t>高质量低数量</a:t>
            </a:r>
            <a:endParaRPr lang="en-US" altLang="zh-CN" sz="2200" dirty="0"/>
          </a:p>
          <a:p>
            <a:r>
              <a:rPr lang="en-US" altLang="zh-CN" sz="2200" dirty="0"/>
              <a:t>     - </a:t>
            </a:r>
            <a:r>
              <a:rPr lang="zh-CN" altLang="en-US" sz="2200" dirty="0"/>
              <a:t>基因</a:t>
            </a:r>
            <a:r>
              <a:rPr lang="zh-CN" altLang="en-US" sz="2200" b="1" dirty="0"/>
              <a:t>组集</a:t>
            </a:r>
            <a:r>
              <a:rPr lang="zh-CN" altLang="en-US" sz="2200" dirty="0"/>
              <a:t>的选择标准 </a:t>
            </a:r>
            <a:r>
              <a:rPr lang="en-US" altLang="zh-CN" sz="2200" dirty="0"/>
              <a:t>– </a:t>
            </a:r>
            <a:r>
              <a:rPr lang="zh-CN" altLang="en-US" sz="2200" dirty="0"/>
              <a:t>聚类对象</a:t>
            </a:r>
            <a:br>
              <a:rPr lang="en-US" altLang="zh-CN" sz="2400" dirty="0"/>
            </a:br>
            <a:r>
              <a:rPr lang="en-US" altLang="zh-CN" sz="2400" dirty="0"/>
              <a:t>	</a:t>
            </a:r>
            <a:r>
              <a:rPr lang="zh-CN" altLang="en-US" sz="2000" dirty="0">
                <a:solidFill>
                  <a:schemeClr val="accent1">
                    <a:lumMod val="75000"/>
                  </a:schemeClr>
                </a:solidFill>
              </a:rPr>
              <a:t>如何根据原绿球藻的基因组特征定义原绿球藻中的种水平序列集</a:t>
            </a:r>
            <a:endParaRPr lang="en-US" altLang="zh-CN" sz="2000" dirty="0"/>
          </a:p>
          <a:p>
            <a:endParaRPr lang="en-US" altLang="zh-CN" dirty="0"/>
          </a:p>
        </p:txBody>
      </p:sp>
      <p:grpSp>
        <p:nvGrpSpPr>
          <p:cNvPr id="18" name="组合 17">
            <a:extLst>
              <a:ext uri="{FF2B5EF4-FFF2-40B4-BE49-F238E27FC236}">
                <a16:creationId xmlns:a16="http://schemas.microsoft.com/office/drawing/2014/main" id="{2C31E4EB-FB4B-95BD-B450-9C4DEF585C4C}"/>
              </a:ext>
            </a:extLst>
          </p:cNvPr>
          <p:cNvGrpSpPr/>
          <p:nvPr/>
        </p:nvGrpSpPr>
        <p:grpSpPr>
          <a:xfrm>
            <a:off x="5818494" y="1300996"/>
            <a:ext cx="6381749" cy="5430757"/>
            <a:chOff x="5810251" y="1291102"/>
            <a:chExt cx="6381749" cy="5430757"/>
          </a:xfrm>
        </p:grpSpPr>
        <p:sp>
          <p:nvSpPr>
            <p:cNvPr id="10" name="内容占位符 2">
              <a:extLst>
                <a:ext uri="{FF2B5EF4-FFF2-40B4-BE49-F238E27FC236}">
                  <a16:creationId xmlns:a16="http://schemas.microsoft.com/office/drawing/2014/main" id="{EE5BCDC4-4B94-DCA4-D788-8C6B9D067508}"/>
                </a:ext>
              </a:extLst>
            </p:cNvPr>
            <p:cNvSpPr txBox="1">
              <a:spLocks/>
            </p:cNvSpPr>
            <p:nvPr/>
          </p:nvSpPr>
          <p:spPr>
            <a:xfrm>
              <a:off x="6830810" y="6356734"/>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HLIII-HLIV</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grpSp>
          <p:nvGrpSpPr>
            <p:cNvPr id="17" name="组合 16">
              <a:extLst>
                <a:ext uri="{FF2B5EF4-FFF2-40B4-BE49-F238E27FC236}">
                  <a16:creationId xmlns:a16="http://schemas.microsoft.com/office/drawing/2014/main" id="{F2E6F91C-0586-06A6-11E2-4BC3C77B8221}"/>
                </a:ext>
              </a:extLst>
            </p:cNvPr>
            <p:cNvGrpSpPr/>
            <p:nvPr/>
          </p:nvGrpSpPr>
          <p:grpSpPr>
            <a:xfrm>
              <a:off x="5810251" y="1291102"/>
              <a:ext cx="6381749" cy="4781121"/>
              <a:chOff x="5810251" y="1291102"/>
              <a:chExt cx="6381749" cy="4781121"/>
            </a:xfrm>
          </p:grpSpPr>
          <p:pic>
            <p:nvPicPr>
              <p:cNvPr id="9" name="图片 8" descr="A screenshot of a computer&#10;&#10;描述已自动生成">
                <a:extLst>
                  <a:ext uri="{FF2B5EF4-FFF2-40B4-BE49-F238E27FC236}">
                    <a16:creationId xmlns:a16="http://schemas.microsoft.com/office/drawing/2014/main" id="{B7EA31C4-0A5A-DA0B-D549-14545C01715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8254" b="62413"/>
              <a:stretch/>
            </p:blipFill>
            <p:spPr>
              <a:xfrm>
                <a:off x="8873529" y="2074861"/>
                <a:ext cx="3318471" cy="2987884"/>
              </a:xfrm>
              <a:prstGeom prst="rect">
                <a:avLst/>
              </a:prstGeom>
            </p:spPr>
          </p:pic>
          <p:grpSp>
            <p:nvGrpSpPr>
              <p:cNvPr id="16" name="组合 15">
                <a:extLst>
                  <a:ext uri="{FF2B5EF4-FFF2-40B4-BE49-F238E27FC236}">
                    <a16:creationId xmlns:a16="http://schemas.microsoft.com/office/drawing/2014/main" id="{0063B8C8-AB92-8770-22E3-B9ABE7C8EAE8}"/>
                  </a:ext>
                </a:extLst>
              </p:cNvPr>
              <p:cNvGrpSpPr/>
              <p:nvPr/>
            </p:nvGrpSpPr>
            <p:grpSpPr>
              <a:xfrm>
                <a:off x="5810251" y="3746633"/>
                <a:ext cx="3063278" cy="2325590"/>
                <a:chOff x="5810251" y="3746633"/>
                <a:chExt cx="3063278" cy="2325590"/>
              </a:xfrm>
            </p:grpSpPr>
            <p:pic>
              <p:nvPicPr>
                <p:cNvPr id="8" name="图片 7">
                  <a:extLst>
                    <a:ext uri="{FF2B5EF4-FFF2-40B4-BE49-F238E27FC236}">
                      <a16:creationId xmlns:a16="http://schemas.microsoft.com/office/drawing/2014/main" id="{2A29C00A-0ADA-B9AB-4312-3B63E133E4CE}"/>
                    </a:ext>
                  </a:extLst>
                </p:cNvPr>
                <p:cNvPicPr>
                  <a:picLocks noChangeAspect="1"/>
                </p:cNvPicPr>
                <p:nvPr/>
              </p:nvPicPr>
              <p:blipFill rotWithShape="1">
                <a:blip r:embed="rId3">
                  <a:clrChange>
                    <a:clrFrom>
                      <a:srgbClr val="FFFFFF"/>
                    </a:clrFrom>
                    <a:clrTo>
                      <a:srgbClr val="FFFFFF">
                        <a:alpha val="0"/>
                      </a:srgbClr>
                    </a:clrTo>
                  </a:clrChange>
                </a:blip>
                <a:srcRect r="32835"/>
                <a:stretch/>
              </p:blipFill>
              <p:spPr>
                <a:xfrm>
                  <a:off x="5810251" y="3746633"/>
                  <a:ext cx="3063278" cy="2041081"/>
                </a:xfrm>
                <a:prstGeom prst="rect">
                  <a:avLst/>
                </a:prstGeom>
              </p:spPr>
            </p:pic>
            <p:sp>
              <p:nvSpPr>
                <p:cNvPr id="13" name="内容占位符 2">
                  <a:extLst>
                    <a:ext uri="{FF2B5EF4-FFF2-40B4-BE49-F238E27FC236}">
                      <a16:creationId xmlns:a16="http://schemas.microsoft.com/office/drawing/2014/main" id="{1E176368-E8D4-2E84-7384-ABDC91792501}"/>
                    </a:ext>
                  </a:extLst>
                </p:cNvPr>
                <p:cNvSpPr txBox="1">
                  <a:spLocks/>
                </p:cNvSpPr>
                <p:nvPr/>
              </p:nvSpPr>
              <p:spPr>
                <a:xfrm>
                  <a:off x="6449374" y="5707098"/>
                  <a:ext cx="1493527"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基于泛基因组</a:t>
                  </a:r>
                </a:p>
              </p:txBody>
            </p:sp>
          </p:grpSp>
          <p:grpSp>
            <p:nvGrpSpPr>
              <p:cNvPr id="15" name="组合 14">
                <a:extLst>
                  <a:ext uri="{FF2B5EF4-FFF2-40B4-BE49-F238E27FC236}">
                    <a16:creationId xmlns:a16="http://schemas.microsoft.com/office/drawing/2014/main" id="{8A592C7D-8035-EF41-E824-6DC8B96F257D}"/>
                  </a:ext>
                </a:extLst>
              </p:cNvPr>
              <p:cNvGrpSpPr/>
              <p:nvPr/>
            </p:nvGrpSpPr>
            <p:grpSpPr>
              <a:xfrm>
                <a:off x="5810251" y="1291102"/>
                <a:ext cx="2775576" cy="2455531"/>
                <a:chOff x="5810251" y="1291102"/>
                <a:chExt cx="2775576" cy="2455531"/>
              </a:xfrm>
            </p:grpSpPr>
            <p:pic>
              <p:nvPicPr>
                <p:cNvPr id="12" name="图片 11">
                  <a:extLst>
                    <a:ext uri="{FF2B5EF4-FFF2-40B4-BE49-F238E27FC236}">
                      <a16:creationId xmlns:a16="http://schemas.microsoft.com/office/drawing/2014/main" id="{FD89ABEB-C78D-2900-239F-F77DB285045D}"/>
                    </a:ext>
                  </a:extLst>
                </p:cNvPr>
                <p:cNvPicPr>
                  <a:picLocks noChangeAspect="1"/>
                </p:cNvPicPr>
                <p:nvPr/>
              </p:nvPicPr>
              <p:blipFill rotWithShape="1">
                <a:blip r:embed="rId4">
                  <a:clrChange>
                    <a:clrFrom>
                      <a:srgbClr val="FFFFFF"/>
                    </a:clrFrom>
                    <a:clrTo>
                      <a:srgbClr val="FFFFFF">
                        <a:alpha val="0"/>
                      </a:srgbClr>
                    </a:clrTo>
                  </a:clrChange>
                </a:blip>
                <a:srcRect l="24519" r="21188"/>
                <a:stretch/>
              </p:blipFill>
              <p:spPr>
                <a:xfrm>
                  <a:off x="5810251" y="1291102"/>
                  <a:ext cx="2775576" cy="2206757"/>
                </a:xfrm>
                <a:prstGeom prst="rect">
                  <a:avLst/>
                </a:prstGeom>
              </p:spPr>
            </p:pic>
            <p:sp>
              <p:nvSpPr>
                <p:cNvPr id="14" name="内容占位符 2">
                  <a:extLst>
                    <a:ext uri="{FF2B5EF4-FFF2-40B4-BE49-F238E27FC236}">
                      <a16:creationId xmlns:a16="http://schemas.microsoft.com/office/drawing/2014/main" id="{672405AB-88C1-4B28-35A7-9A50528EDF43}"/>
                    </a:ext>
                  </a:extLst>
                </p:cNvPr>
                <p:cNvSpPr txBox="1">
                  <a:spLocks/>
                </p:cNvSpPr>
                <p:nvPr/>
              </p:nvSpPr>
              <p:spPr>
                <a:xfrm>
                  <a:off x="6096000" y="3381508"/>
                  <a:ext cx="2424155" cy="36512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基于</a:t>
                  </a:r>
                  <a:r>
                    <a:rPr lang="en-US" altLang="zh-CN" sz="1600" dirty="0">
                      <a:solidFill>
                        <a:schemeClr val="accent1"/>
                      </a:solidFill>
                    </a:rPr>
                    <a:t>GTDB</a:t>
                  </a:r>
                  <a:r>
                    <a:rPr lang="zh-CN" altLang="en-US" sz="1600" dirty="0">
                      <a:solidFill>
                        <a:schemeClr val="accent1"/>
                      </a:solidFill>
                    </a:rPr>
                    <a:t>的</a:t>
                  </a:r>
                  <a:r>
                    <a:rPr lang="en-US" altLang="zh-CN" sz="1600" dirty="0">
                      <a:solidFill>
                        <a:schemeClr val="accent1"/>
                      </a:solidFill>
                    </a:rPr>
                    <a:t>117</a:t>
                  </a:r>
                  <a:r>
                    <a:rPr lang="zh-CN" altLang="en-US" sz="1600" dirty="0">
                      <a:solidFill>
                        <a:schemeClr val="accent1"/>
                      </a:solidFill>
                    </a:rPr>
                    <a:t>个核心基因</a:t>
                  </a:r>
                </a:p>
              </p:txBody>
            </p:sp>
          </p:grpSp>
        </p:grpSp>
      </p:grpSp>
      <p:sp>
        <p:nvSpPr>
          <p:cNvPr id="19" name="矩形 18">
            <a:extLst>
              <a:ext uri="{FF2B5EF4-FFF2-40B4-BE49-F238E27FC236}">
                <a16:creationId xmlns:a16="http://schemas.microsoft.com/office/drawing/2014/main" id="{07517FD9-C715-C52B-4856-FD796B13CA8B}"/>
              </a:ext>
            </a:extLst>
          </p:cNvPr>
          <p:cNvSpPr/>
          <p:nvPr/>
        </p:nvSpPr>
        <p:spPr>
          <a:xfrm>
            <a:off x="5718847" y="3666017"/>
            <a:ext cx="3299383" cy="20410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A42FB4B-6361-0847-172B-CF2D4F6881AE}"/>
              </a:ext>
            </a:extLst>
          </p:cNvPr>
          <p:cNvSpPr/>
          <p:nvPr/>
        </p:nvSpPr>
        <p:spPr>
          <a:xfrm>
            <a:off x="8925046" y="5184768"/>
            <a:ext cx="72351" cy="517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20E0230-738F-8971-7392-872C5F0C0F39}"/>
              </a:ext>
            </a:extLst>
          </p:cNvPr>
          <p:cNvSpPr/>
          <p:nvPr/>
        </p:nvSpPr>
        <p:spPr>
          <a:xfrm>
            <a:off x="8855075" y="3885565"/>
            <a:ext cx="72351" cy="46101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7BCDF64-6FDA-EDCB-2A6E-3B8FBF1C1A5F}"/>
              </a:ext>
            </a:extLst>
          </p:cNvPr>
          <p:cNvSpPr/>
          <p:nvPr/>
        </p:nvSpPr>
        <p:spPr>
          <a:xfrm>
            <a:off x="8855807" y="4346575"/>
            <a:ext cx="72351" cy="13605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2E0728B-BD53-1622-5E0B-6189B6B63CFF}"/>
              </a:ext>
            </a:extLst>
          </p:cNvPr>
          <p:cNvSpPr/>
          <p:nvPr/>
        </p:nvSpPr>
        <p:spPr>
          <a:xfrm>
            <a:off x="8925046" y="4346575"/>
            <a:ext cx="72351" cy="838193"/>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AB6F3CFD-1299-B1C7-4399-0D773C62164D}"/>
              </a:ext>
            </a:extLst>
          </p:cNvPr>
          <p:cNvGrpSpPr/>
          <p:nvPr/>
        </p:nvGrpSpPr>
        <p:grpSpPr>
          <a:xfrm>
            <a:off x="9344714" y="2967524"/>
            <a:ext cx="193583" cy="2041546"/>
            <a:chOff x="9346018" y="2967574"/>
            <a:chExt cx="172761" cy="1821948"/>
          </a:xfrm>
        </p:grpSpPr>
        <p:sp>
          <p:nvSpPr>
            <p:cNvPr id="25" name="矩形 24">
              <a:extLst>
                <a:ext uri="{FF2B5EF4-FFF2-40B4-BE49-F238E27FC236}">
                  <a16:creationId xmlns:a16="http://schemas.microsoft.com/office/drawing/2014/main" id="{5C883CAD-A4BF-44F7-60AF-C7D074ED8606}"/>
                </a:ext>
              </a:extLst>
            </p:cNvPr>
            <p:cNvSpPr/>
            <p:nvPr/>
          </p:nvSpPr>
          <p:spPr>
            <a:xfrm>
              <a:off x="9435212" y="3927870"/>
              <a:ext cx="83530" cy="489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7B77144E-B5D4-090C-ADD9-1C956AAB4826}"/>
                </a:ext>
              </a:extLst>
            </p:cNvPr>
            <p:cNvSpPr/>
            <p:nvPr/>
          </p:nvSpPr>
          <p:spPr>
            <a:xfrm>
              <a:off x="9346018" y="2967574"/>
              <a:ext cx="83530" cy="484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EDAD623-253A-C762-9F7F-1998E605C452}"/>
                </a:ext>
              </a:extLst>
            </p:cNvPr>
            <p:cNvSpPr/>
            <p:nvPr/>
          </p:nvSpPr>
          <p:spPr>
            <a:xfrm>
              <a:off x="9346018" y="3451986"/>
              <a:ext cx="83530" cy="133753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9B9F598D-D6ED-D80D-AD10-33F1333A4B1B}"/>
                </a:ext>
              </a:extLst>
            </p:cNvPr>
            <p:cNvSpPr/>
            <p:nvPr/>
          </p:nvSpPr>
          <p:spPr>
            <a:xfrm>
              <a:off x="9435250" y="4414878"/>
              <a:ext cx="83529" cy="37464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a:extLst>
              <a:ext uri="{FF2B5EF4-FFF2-40B4-BE49-F238E27FC236}">
                <a16:creationId xmlns:a16="http://schemas.microsoft.com/office/drawing/2014/main" id="{93B23323-1B6B-03A3-CDAA-769FD03F1655}"/>
              </a:ext>
            </a:extLst>
          </p:cNvPr>
          <p:cNvSpPr/>
          <p:nvPr/>
        </p:nvSpPr>
        <p:spPr>
          <a:xfrm>
            <a:off x="9446286" y="3510322"/>
            <a:ext cx="93598" cy="54610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79036A0-8314-1534-6444-4BB0205BBA1A}"/>
              </a:ext>
            </a:extLst>
          </p:cNvPr>
          <p:cNvSpPr/>
          <p:nvPr/>
        </p:nvSpPr>
        <p:spPr>
          <a:xfrm>
            <a:off x="8613028" y="1582145"/>
            <a:ext cx="72351" cy="46101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A49D3AC-4496-98B0-960A-B9AB364B3935}"/>
              </a:ext>
            </a:extLst>
          </p:cNvPr>
          <p:cNvSpPr/>
          <p:nvPr/>
        </p:nvSpPr>
        <p:spPr>
          <a:xfrm>
            <a:off x="8613760" y="2043155"/>
            <a:ext cx="72351" cy="13605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1355FE54-253C-283A-B374-A2B20244431C}"/>
              </a:ext>
            </a:extLst>
          </p:cNvPr>
          <p:cNvGrpSpPr/>
          <p:nvPr/>
        </p:nvGrpSpPr>
        <p:grpSpPr>
          <a:xfrm>
            <a:off x="5574376" y="0"/>
            <a:ext cx="6614791" cy="6867686"/>
            <a:chOff x="1371290" y="83204"/>
            <a:chExt cx="5882939" cy="6107854"/>
          </a:xfrm>
        </p:grpSpPr>
        <p:pic>
          <p:nvPicPr>
            <p:cNvPr id="36" name="图片 35" descr="A blue lights in the dark&#10;&#10;描述已自动生成">
              <a:extLst>
                <a:ext uri="{FF2B5EF4-FFF2-40B4-BE49-F238E27FC236}">
                  <a16:creationId xmlns:a16="http://schemas.microsoft.com/office/drawing/2014/main" id="{4517E6A7-0D43-49B4-999D-5C70C61F21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290" y="83204"/>
              <a:ext cx="5882939" cy="6099240"/>
            </a:xfrm>
            <a:prstGeom prst="rect">
              <a:avLst/>
            </a:prstGeom>
            <a:solidFill>
              <a:schemeClr val="bg1"/>
            </a:solidFill>
          </p:spPr>
        </p:pic>
        <p:sp>
          <p:nvSpPr>
            <p:cNvPr id="34" name="内容占位符 2">
              <a:extLst>
                <a:ext uri="{FF2B5EF4-FFF2-40B4-BE49-F238E27FC236}">
                  <a16:creationId xmlns:a16="http://schemas.microsoft.com/office/drawing/2014/main" id="{4F114979-85CC-4F44-D09B-BF5528A4C910}"/>
                </a:ext>
              </a:extLst>
            </p:cNvPr>
            <p:cNvSpPr txBox="1">
              <a:spLocks/>
            </p:cNvSpPr>
            <p:nvPr/>
          </p:nvSpPr>
          <p:spPr>
            <a:xfrm>
              <a:off x="2950580" y="5825933"/>
              <a:ext cx="2771169" cy="365125"/>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a:t>
              </a:r>
              <a:r>
                <a:rPr lang="zh-CN" altLang="en-US" sz="1600" dirty="0">
                  <a:solidFill>
                    <a:schemeClr val="accent1"/>
                  </a:solidFill>
                </a:rPr>
                <a:t>型串联法系统发育树</a:t>
              </a:r>
            </a:p>
          </p:txBody>
        </p:sp>
      </p:grpSp>
      <p:sp>
        <p:nvSpPr>
          <p:cNvPr id="2" name="标题 1">
            <a:extLst>
              <a:ext uri="{FF2B5EF4-FFF2-40B4-BE49-F238E27FC236}">
                <a16:creationId xmlns:a16="http://schemas.microsoft.com/office/drawing/2014/main" id="{2CB40F2E-E0CD-7594-0287-A16854A13DA6}"/>
              </a:ext>
            </a:extLst>
          </p:cNvPr>
          <p:cNvSpPr>
            <a:spLocks noGrp="1"/>
          </p:cNvSpPr>
          <p:nvPr>
            <p:ph type="title"/>
          </p:nvPr>
        </p:nvSpPr>
        <p:spPr/>
        <p:txBody>
          <a:bodyPr/>
          <a:lstStyle/>
          <a:p>
            <a:r>
              <a:rPr lang="en-US" altLang="zh-CN" b="1" dirty="0"/>
              <a:t>3.1.1 </a:t>
            </a:r>
            <a:r>
              <a:rPr lang="zh-CN" altLang="en-US" b="1" dirty="0"/>
              <a:t>系统发育学优化</a:t>
            </a:r>
          </a:p>
        </p:txBody>
      </p:sp>
    </p:spTree>
    <p:extLst>
      <p:ext uri="{BB962C8B-B14F-4D97-AF65-F5344CB8AC3E}">
        <p14:creationId xmlns:p14="http://schemas.microsoft.com/office/powerpoint/2010/main" val="113987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circle(in)">
                                      <p:cBhvr>
                                        <p:cTn id="15" dur="2000"/>
                                        <p:tgtEl>
                                          <p:spTgt spid="32"/>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circle(in)">
                                      <p:cBhvr>
                                        <p:cTn id="18" dur="20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ircle(in)">
                                      <p:cBhvr>
                                        <p:cTn id="23" dur="2000"/>
                                        <p:tgtEl>
                                          <p:spTgt spid="20"/>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ircle(in)">
                                      <p:cBhvr>
                                        <p:cTn id="26" dur="2000"/>
                                        <p:tgtEl>
                                          <p:spTgt spid="21"/>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circle(in)">
                                      <p:cBhvr>
                                        <p:cTn id="29" dur="2000"/>
                                        <p:tgtEl>
                                          <p:spTgt spid="2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circle(in)">
                                      <p:cBhvr>
                                        <p:cTn id="32" dur="2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31" grpId="0" animBg="1"/>
      <p:bldP spid="3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DB545-DCBD-A635-B360-650F18DC6725}"/>
              </a:ext>
            </a:extLst>
          </p:cNvPr>
          <p:cNvSpPr>
            <a:spLocks noGrp="1"/>
          </p:cNvSpPr>
          <p:nvPr>
            <p:ph type="title"/>
          </p:nvPr>
        </p:nvSpPr>
        <p:spPr>
          <a:xfrm>
            <a:off x="838200" y="365125"/>
            <a:ext cx="8876071" cy="1325563"/>
          </a:xfrm>
        </p:spPr>
        <p:txBody>
          <a:bodyPr>
            <a:normAutofit/>
          </a:bodyPr>
          <a:lstStyle/>
          <a:p>
            <a:r>
              <a:rPr lang="en-US" altLang="zh-CN" b="1" dirty="0"/>
              <a:t>3.1.1 </a:t>
            </a:r>
            <a:r>
              <a:rPr lang="zh-CN" altLang="en-US" b="1" dirty="0"/>
              <a:t>系统发育学优化</a:t>
            </a:r>
          </a:p>
        </p:txBody>
      </p:sp>
      <p:sp>
        <p:nvSpPr>
          <p:cNvPr id="3" name="内容占位符 2">
            <a:extLst>
              <a:ext uri="{FF2B5EF4-FFF2-40B4-BE49-F238E27FC236}">
                <a16:creationId xmlns:a16="http://schemas.microsoft.com/office/drawing/2014/main" id="{524DD86C-12D2-A3D4-6E5B-7AE7293A9063}"/>
              </a:ext>
            </a:extLst>
          </p:cNvPr>
          <p:cNvSpPr>
            <a:spLocks noGrp="1"/>
          </p:cNvSpPr>
          <p:nvPr>
            <p:ph idx="1"/>
          </p:nvPr>
        </p:nvSpPr>
        <p:spPr>
          <a:xfrm>
            <a:off x="580904" y="1433991"/>
            <a:ext cx="3875567" cy="4351338"/>
          </a:xfrm>
        </p:spPr>
        <p:txBody>
          <a:bodyPr/>
          <a:lstStyle/>
          <a:p>
            <a:r>
              <a:rPr lang="zh-CN" altLang="en-US" b="1" dirty="0"/>
              <a:t>进化分歧时间分析</a:t>
            </a:r>
            <a:endParaRPr lang="en-US" altLang="zh-CN" b="1" dirty="0"/>
          </a:p>
          <a:p>
            <a:pPr marL="457200" indent="-457200">
              <a:buFont typeface="Arial" panose="020B0604020202020204" pitchFamily="34" charset="0"/>
              <a:buChar char="•"/>
            </a:pPr>
            <a:r>
              <a:rPr lang="en-US" altLang="zh-CN" sz="2200" dirty="0" err="1"/>
              <a:t>Timetree</a:t>
            </a:r>
            <a:r>
              <a:rPr lang="zh-CN" altLang="en-US" sz="2200" dirty="0"/>
              <a:t>可以估计到原绿球藻</a:t>
            </a:r>
            <a:r>
              <a:rPr lang="en-US" altLang="zh-CN" sz="2200" dirty="0"/>
              <a:t>(Prochlorococcus)</a:t>
            </a:r>
            <a:r>
              <a:rPr lang="zh-CN" altLang="en-US" sz="2200" dirty="0"/>
              <a:t>和聚球藻</a:t>
            </a:r>
            <a:r>
              <a:rPr lang="en-US" altLang="zh-CN" sz="2200" dirty="0"/>
              <a:t>(</a:t>
            </a:r>
            <a:r>
              <a:rPr lang="en-US" altLang="zh-CN" sz="2200" dirty="0" err="1"/>
              <a:t>Synecho</a:t>
            </a:r>
            <a:r>
              <a:rPr lang="en-US" altLang="zh-CN" sz="2200" dirty="0"/>
              <a:t>)</a:t>
            </a:r>
            <a:r>
              <a:rPr lang="zh-CN" altLang="en-US" sz="2200" dirty="0"/>
              <a:t>的分歧时间为</a:t>
            </a:r>
            <a:r>
              <a:rPr lang="en-US" altLang="zh-CN" sz="2200" b="1" dirty="0"/>
              <a:t>316</a:t>
            </a:r>
            <a:r>
              <a:rPr lang="zh-CN" altLang="en-US" sz="2200" b="1" dirty="0"/>
              <a:t>百万年</a:t>
            </a:r>
            <a:r>
              <a:rPr lang="zh-CN" altLang="en-US" sz="2200" dirty="0"/>
              <a:t>前</a:t>
            </a:r>
            <a:br>
              <a:rPr lang="en-US" altLang="zh-CN" sz="2200" dirty="0"/>
            </a:br>
            <a:r>
              <a:rPr lang="en-US" altLang="zh-CN" sz="2200" dirty="0">
                <a:hlinkClick r:id="rId2"/>
              </a:rPr>
              <a:t>http://www.timetree.org/</a:t>
            </a:r>
            <a:endParaRPr lang="en-US" altLang="zh-CN" sz="2200" dirty="0"/>
          </a:p>
          <a:p>
            <a:pPr marL="457200" indent="-457200">
              <a:buFont typeface="Arial" panose="020B0604020202020204" pitchFamily="34" charset="0"/>
              <a:buChar char="•"/>
            </a:pPr>
            <a:r>
              <a:rPr lang="zh-CN" altLang="en-US" sz="2200" dirty="0"/>
              <a:t>可以将该时间置于进化树中，使用</a:t>
            </a:r>
            <a:r>
              <a:rPr lang="en-US" altLang="zh-CN" sz="2200" dirty="0"/>
              <a:t>mega-X</a:t>
            </a:r>
            <a:r>
              <a:rPr lang="zh-CN" altLang="en-US" sz="2200" dirty="0"/>
              <a:t>的</a:t>
            </a:r>
            <a:r>
              <a:rPr lang="en-US" altLang="zh-CN" sz="2200" dirty="0" err="1"/>
              <a:t>reltime</a:t>
            </a:r>
            <a:r>
              <a:rPr lang="zh-CN" altLang="en-US" sz="2200" dirty="0"/>
              <a:t>方法，推断各类群分歧时间，并提供关于同源基因进化解释</a:t>
            </a:r>
            <a:endParaRPr lang="en-US" altLang="zh-CN" sz="2200" dirty="0"/>
          </a:p>
        </p:txBody>
      </p:sp>
      <p:grpSp>
        <p:nvGrpSpPr>
          <p:cNvPr id="4" name="组合 3">
            <a:extLst>
              <a:ext uri="{FF2B5EF4-FFF2-40B4-BE49-F238E27FC236}">
                <a16:creationId xmlns:a16="http://schemas.microsoft.com/office/drawing/2014/main" id="{C8E8546E-DA69-518F-604C-2C697384E46C}"/>
              </a:ext>
            </a:extLst>
          </p:cNvPr>
          <p:cNvGrpSpPr/>
          <p:nvPr/>
        </p:nvGrpSpPr>
        <p:grpSpPr>
          <a:xfrm>
            <a:off x="5146280" y="1407410"/>
            <a:ext cx="5257800" cy="4804638"/>
            <a:chOff x="4754526" y="1407410"/>
            <a:chExt cx="5257800" cy="4804638"/>
          </a:xfrm>
        </p:grpSpPr>
        <p:pic>
          <p:nvPicPr>
            <p:cNvPr id="7" name="图片 6" descr="A screenshot of a computer&#10;&#10;描述已自动生成">
              <a:extLst>
                <a:ext uri="{FF2B5EF4-FFF2-40B4-BE49-F238E27FC236}">
                  <a16:creationId xmlns:a16="http://schemas.microsoft.com/office/drawing/2014/main" id="{F539C694-A98E-EA4A-2590-E4B3D13705CE}"/>
                </a:ext>
              </a:extLst>
            </p:cNvPr>
            <p:cNvPicPr>
              <a:picLocks noChangeAspect="1"/>
            </p:cNvPicPr>
            <p:nvPr/>
          </p:nvPicPr>
          <p:blipFill rotWithShape="1">
            <a:blip r:embed="rId3">
              <a:extLst>
                <a:ext uri="{28A0092B-C50C-407E-A947-70E740481C1C}">
                  <a14:useLocalDpi xmlns:a14="http://schemas.microsoft.com/office/drawing/2010/main" val="0"/>
                </a:ext>
              </a:extLst>
            </a:blip>
            <a:srcRect r="9041" b="14222"/>
            <a:stretch/>
          </p:blipFill>
          <p:spPr>
            <a:xfrm>
              <a:off x="4754526" y="1407410"/>
              <a:ext cx="5257800" cy="4377919"/>
            </a:xfrm>
            <a:prstGeom prst="rect">
              <a:avLst/>
            </a:prstGeom>
          </p:spPr>
        </p:pic>
        <p:sp>
          <p:nvSpPr>
            <p:cNvPr id="8" name="内容占位符 2">
              <a:extLst>
                <a:ext uri="{FF2B5EF4-FFF2-40B4-BE49-F238E27FC236}">
                  <a16:creationId xmlns:a16="http://schemas.microsoft.com/office/drawing/2014/main" id="{BE454EE6-DD97-A19B-FA1D-4EB9AA7DD457}"/>
                </a:ext>
              </a:extLst>
            </p:cNvPr>
            <p:cNvSpPr txBox="1">
              <a:spLocks/>
            </p:cNvSpPr>
            <p:nvPr/>
          </p:nvSpPr>
          <p:spPr>
            <a:xfrm>
              <a:off x="5746012" y="5785329"/>
              <a:ext cx="3398520" cy="4267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2.2.2 </a:t>
              </a:r>
              <a:r>
                <a:rPr lang="zh-CN" altLang="en-US" sz="2000" dirty="0">
                  <a:solidFill>
                    <a:schemeClr val="accent1"/>
                  </a:solidFill>
                </a:rPr>
                <a:t>分歧时间查询结果</a:t>
              </a:r>
            </a:p>
          </p:txBody>
        </p:sp>
      </p:grpSp>
      <p:grpSp>
        <p:nvGrpSpPr>
          <p:cNvPr id="11" name="组合 10">
            <a:extLst>
              <a:ext uri="{FF2B5EF4-FFF2-40B4-BE49-F238E27FC236}">
                <a16:creationId xmlns:a16="http://schemas.microsoft.com/office/drawing/2014/main" id="{0FCD6274-BC5F-F9A0-6FC6-79522D9A933A}"/>
              </a:ext>
            </a:extLst>
          </p:cNvPr>
          <p:cNvGrpSpPr/>
          <p:nvPr/>
        </p:nvGrpSpPr>
        <p:grpSpPr>
          <a:xfrm>
            <a:off x="5146280" y="1433991"/>
            <a:ext cx="5678252" cy="4986319"/>
            <a:chOff x="6764551" y="1238133"/>
            <a:chExt cx="5272405" cy="4629927"/>
          </a:xfrm>
          <a:solidFill>
            <a:schemeClr val="bg1"/>
          </a:solidFill>
        </p:grpSpPr>
        <p:pic>
          <p:nvPicPr>
            <p:cNvPr id="6" name="图片 5">
              <a:extLst>
                <a:ext uri="{FF2B5EF4-FFF2-40B4-BE49-F238E27FC236}">
                  <a16:creationId xmlns:a16="http://schemas.microsoft.com/office/drawing/2014/main" id="{011A4D93-571E-DF46-B892-C64056BB30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4551" y="1238133"/>
              <a:ext cx="5272405" cy="4319301"/>
            </a:xfrm>
            <a:prstGeom prst="rect">
              <a:avLst/>
            </a:prstGeom>
            <a:grpFill/>
            <a:ln>
              <a:noFill/>
            </a:ln>
          </p:spPr>
        </p:pic>
        <p:sp>
          <p:nvSpPr>
            <p:cNvPr id="9" name="Rectangle 14">
              <a:extLst>
                <a:ext uri="{FF2B5EF4-FFF2-40B4-BE49-F238E27FC236}">
                  <a16:creationId xmlns:a16="http://schemas.microsoft.com/office/drawing/2014/main" id="{8AF2D1BE-416A-E52B-5033-7EEE2C4A9889}"/>
                </a:ext>
              </a:extLst>
            </p:cNvPr>
            <p:cNvSpPr/>
            <p:nvPr/>
          </p:nvSpPr>
          <p:spPr>
            <a:xfrm>
              <a:off x="7841512" y="5560283"/>
              <a:ext cx="3867534" cy="307777"/>
            </a:xfrm>
            <a:prstGeom prst="rect">
              <a:avLst/>
            </a:prstGeom>
            <a:grpFill/>
          </p:spPr>
          <p:txBody>
            <a:bodyPr wrap="none">
              <a:spAutoFit/>
            </a:bodyPr>
            <a:lstStyle/>
            <a:p>
              <a:r>
                <a:rPr lang="en-US" altLang="zh-CN" sz="1400" dirty="0">
                  <a:latin typeface="微软雅黑" panose="020B0503020204020204" pitchFamily="34" charset="-122"/>
                  <a:ea typeface="微软雅黑" panose="020B0503020204020204" pitchFamily="34" charset="-122"/>
                </a:rPr>
                <a:t>Yan</a:t>
              </a:r>
              <a:r>
                <a:rPr lang="en-US" sz="1400" dirty="0">
                  <a:latin typeface="微软雅黑" panose="020B0503020204020204" pitchFamily="34" charset="-122"/>
                  <a:ea typeface="微软雅黑" panose="020B0503020204020204" pitchFamily="34" charset="-122"/>
                </a:rPr>
                <a:t> et al., 20</a:t>
              </a:r>
              <a:r>
                <a:rPr lang="en-US" altLang="zh-CN" sz="1400" dirty="0">
                  <a:latin typeface="微软雅黑" panose="020B0503020204020204" pitchFamily="34" charset="-122"/>
                  <a:ea typeface="微软雅黑" panose="020B0503020204020204" pitchFamily="34" charset="-122"/>
                </a:rPr>
                <a:t>21,</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Frontiers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in</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marine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science</a:t>
              </a:r>
              <a:endParaRPr lang="en-US" sz="1400" dirty="0">
                <a:latin typeface="微软雅黑" panose="020B0503020204020204" pitchFamily="34" charset="-122"/>
                <a:ea typeface="微软雅黑" panose="020B0503020204020204" pitchFamily="34" charset="-122"/>
              </a:endParaRPr>
            </a:p>
          </p:txBody>
        </p:sp>
        <p:sp>
          <p:nvSpPr>
            <p:cNvPr id="10" name="Rectangle 10">
              <a:extLst>
                <a:ext uri="{FF2B5EF4-FFF2-40B4-BE49-F238E27FC236}">
                  <a16:creationId xmlns:a16="http://schemas.microsoft.com/office/drawing/2014/main" id="{24CD4F48-3DE0-967C-E887-5E68FF486660}"/>
                </a:ext>
              </a:extLst>
            </p:cNvPr>
            <p:cNvSpPr>
              <a:spLocks noChangeArrowheads="1"/>
            </p:cNvSpPr>
            <p:nvPr/>
          </p:nvSpPr>
          <p:spPr bwMode="auto">
            <a:xfrm>
              <a:off x="8177727" y="5281313"/>
              <a:ext cx="3195105" cy="33855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1600" dirty="0">
                  <a:solidFill>
                    <a:srgbClr val="016DB6"/>
                  </a:solidFill>
                  <a:latin typeface="微软雅黑" panose="020B0503020204020204" pitchFamily="34" charset="-122"/>
                  <a:ea typeface="微软雅黑" panose="020B0503020204020204" pitchFamily="34" charset="-122"/>
                </a:rPr>
                <a:t>原绿球藻</a:t>
              </a:r>
              <a:r>
                <a:rPr lang="en-US" altLang="zh-CN" sz="1600" dirty="0">
                  <a:solidFill>
                    <a:srgbClr val="016DB6"/>
                  </a:solidFill>
                  <a:latin typeface="微软雅黑" panose="020B0503020204020204" pitchFamily="34" charset="-122"/>
                  <a:ea typeface="微软雅黑" panose="020B0503020204020204" pitchFamily="34" charset="-122"/>
                </a:rPr>
                <a:t>(A)</a:t>
              </a:r>
              <a:r>
                <a:rPr lang="zh-CN" altLang="en-US" sz="1600" dirty="0">
                  <a:solidFill>
                    <a:srgbClr val="016DB6"/>
                  </a:solidFill>
                  <a:latin typeface="微软雅黑" panose="020B0503020204020204" pitchFamily="34" charset="-122"/>
                  <a:ea typeface="微软雅黑" panose="020B0503020204020204" pitchFamily="34" charset="-122"/>
                </a:rPr>
                <a:t>和共生菌</a:t>
              </a:r>
              <a:r>
                <a:rPr lang="en-US" altLang="zh-CN" sz="1600" dirty="0">
                  <a:solidFill>
                    <a:srgbClr val="016DB6"/>
                  </a:solidFill>
                  <a:latin typeface="微软雅黑" panose="020B0503020204020204" pitchFamily="34" charset="-122"/>
                  <a:ea typeface="微软雅黑" panose="020B0503020204020204" pitchFamily="34" charset="-122"/>
                </a:rPr>
                <a:t>(B)</a:t>
              </a:r>
              <a:r>
                <a:rPr lang="zh-CN" altLang="en-US" sz="1600" dirty="0">
                  <a:solidFill>
                    <a:srgbClr val="016DB6"/>
                  </a:solidFill>
                  <a:latin typeface="微软雅黑" panose="020B0503020204020204" pitchFamily="34" charset="-122"/>
                  <a:ea typeface="微软雅黑" panose="020B0503020204020204" pitchFamily="34" charset="-122"/>
                </a:rPr>
                <a:t>进化关系</a:t>
              </a:r>
              <a:endParaRPr kumimoji="0" lang="zh-CN" altLang="zh-CN" sz="1600" i="0" u="none" strike="noStrike" cap="none" normalizeH="0" baseline="0" dirty="0">
                <a:ln>
                  <a:noFill/>
                </a:ln>
                <a:solidFill>
                  <a:srgbClr val="016DB6"/>
                </a:solidFill>
                <a:effectLst/>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DA18EE93-2BAB-0E7B-27DE-A1939053380F}"/>
              </a:ext>
            </a:extLst>
          </p:cNvPr>
          <p:cNvGrpSpPr/>
          <p:nvPr/>
        </p:nvGrpSpPr>
        <p:grpSpPr>
          <a:xfrm>
            <a:off x="580904" y="1404341"/>
            <a:ext cx="4565376" cy="4940740"/>
            <a:chOff x="580904" y="1404341"/>
            <a:chExt cx="4565376" cy="4940740"/>
          </a:xfrm>
        </p:grpSpPr>
        <p:sp>
          <p:nvSpPr>
            <p:cNvPr id="5" name="内容占位符 2">
              <a:extLst>
                <a:ext uri="{FF2B5EF4-FFF2-40B4-BE49-F238E27FC236}">
                  <a16:creationId xmlns:a16="http://schemas.microsoft.com/office/drawing/2014/main" id="{89842A85-29F6-5F38-42C5-6C80B76461E2}"/>
                </a:ext>
              </a:extLst>
            </p:cNvPr>
            <p:cNvSpPr txBox="1">
              <a:spLocks/>
            </p:cNvSpPr>
            <p:nvPr/>
          </p:nvSpPr>
          <p:spPr>
            <a:xfrm>
              <a:off x="580904" y="1404341"/>
              <a:ext cx="4565376" cy="4351338"/>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待处理问题</a:t>
              </a:r>
              <a:r>
                <a:rPr lang="zh-CN" altLang="en-US" sz="2200" b="1" dirty="0"/>
                <a:t>：</a:t>
              </a:r>
              <a:endParaRPr lang="en-US" altLang="zh-CN" sz="2200" b="1" dirty="0"/>
            </a:p>
            <a:p>
              <a:pPr marL="457200" indent="-457200">
                <a:buFont typeface="Arial" panose="020B0604020202020204" pitchFamily="34" charset="0"/>
                <a:buChar char="•"/>
              </a:pPr>
              <a:r>
                <a:rPr lang="zh-CN" altLang="en-US" sz="2200" dirty="0"/>
                <a:t>原核生物 </a:t>
              </a:r>
              <a:r>
                <a:rPr lang="en-US" altLang="zh-CN" sz="2200" dirty="0"/>
                <a:t>-&gt; </a:t>
              </a:r>
              <a:r>
                <a:rPr lang="zh-CN" altLang="en-US" sz="2200" dirty="0"/>
                <a:t>少有化石记录 </a:t>
              </a:r>
              <a:r>
                <a:rPr lang="en-US" altLang="zh-CN" sz="2200" dirty="0"/>
                <a:t>-&gt; </a:t>
              </a:r>
              <a:r>
                <a:rPr lang="en-US" altLang="zh-CN" sz="2200" dirty="0" err="1"/>
                <a:t>Timetree</a:t>
              </a:r>
              <a:r>
                <a:rPr lang="zh-CN" altLang="en-US" sz="2200" dirty="0"/>
                <a:t>的记录不准确</a:t>
              </a:r>
              <a:endParaRPr lang="en-US" altLang="zh-CN" sz="2200" dirty="0"/>
            </a:p>
            <a:p>
              <a:pPr marL="457200" indent="-457200">
                <a:buFont typeface="Arial" panose="020B0604020202020204" pitchFamily="34" charset="0"/>
                <a:buChar char="•"/>
              </a:pPr>
              <a:r>
                <a:rPr lang="en-US" altLang="zh-CN" sz="2200" dirty="0" err="1"/>
                <a:t>reltime</a:t>
              </a:r>
              <a:r>
                <a:rPr lang="zh-CN" altLang="en-US" sz="2200" dirty="0"/>
                <a:t>、</a:t>
              </a:r>
              <a:r>
                <a:rPr lang="en-US" altLang="zh-CN" sz="2200" dirty="0" err="1"/>
                <a:t>MCMCtree</a:t>
              </a:r>
              <a:r>
                <a:rPr lang="zh-CN" altLang="en-US" sz="2200" dirty="0"/>
                <a:t>等方案的可信度？</a:t>
              </a:r>
              <a:endParaRPr lang="en-US" altLang="zh-CN" sz="2200" dirty="0"/>
            </a:p>
            <a:p>
              <a:pPr marL="457200" indent="-457200">
                <a:buFont typeface="Arial" panose="020B0604020202020204" pitchFamily="34" charset="0"/>
                <a:buChar char="•"/>
              </a:pPr>
              <a:endParaRPr lang="en-US" altLang="zh-CN" sz="2200" dirty="0"/>
            </a:p>
            <a:p>
              <a:r>
                <a:rPr lang="zh-CN" altLang="en-US" sz="2400" b="1" dirty="0"/>
                <a:t>用寄生生物推断？</a:t>
              </a:r>
              <a:endParaRPr lang="en-US" altLang="zh-CN" sz="2400" b="1" dirty="0"/>
            </a:p>
            <a:p>
              <a:r>
                <a:rPr lang="en-US" altLang="zh-CN" sz="2400" dirty="0">
                  <a:hlinkClick r:id="rId5"/>
                </a:rPr>
                <a:t>Dating </a:t>
              </a:r>
              <a:r>
                <a:rPr lang="en-US" altLang="zh-CN" sz="2400" i="1" dirty="0" err="1">
                  <a:hlinkClick r:id="rId5"/>
                </a:rPr>
                <a:t>Alphaproteobacteria</a:t>
              </a:r>
              <a:r>
                <a:rPr lang="en-US" altLang="zh-CN" sz="2400" dirty="0">
                  <a:hlinkClick r:id="rId5"/>
                </a:rPr>
                <a:t> evolution with eukaryotic fossils</a:t>
              </a:r>
              <a:endParaRPr lang="en-US" altLang="zh-CN" sz="2200" dirty="0"/>
            </a:p>
          </p:txBody>
        </p:sp>
        <p:pic>
          <p:nvPicPr>
            <p:cNvPr id="13" name="图片 12">
              <a:extLst>
                <a:ext uri="{FF2B5EF4-FFF2-40B4-BE49-F238E27FC236}">
                  <a16:creationId xmlns:a16="http://schemas.microsoft.com/office/drawing/2014/main" id="{C7447049-D998-94D3-4FFB-4B4F5CE44883}"/>
                </a:ext>
              </a:extLst>
            </p:cNvPr>
            <p:cNvPicPr>
              <a:picLocks noChangeAspect="1"/>
            </p:cNvPicPr>
            <p:nvPr/>
          </p:nvPicPr>
          <p:blipFill rotWithShape="1">
            <a:blip r:embed="rId6"/>
            <a:srcRect r="38368"/>
            <a:stretch/>
          </p:blipFill>
          <p:spPr>
            <a:xfrm>
              <a:off x="1036696" y="5032600"/>
              <a:ext cx="3230880" cy="1312481"/>
            </a:xfrm>
            <a:prstGeom prst="rect">
              <a:avLst/>
            </a:prstGeom>
          </p:spPr>
        </p:pic>
      </p:grpSp>
    </p:spTree>
    <p:extLst>
      <p:ext uri="{BB962C8B-B14F-4D97-AF65-F5344CB8AC3E}">
        <p14:creationId xmlns:p14="http://schemas.microsoft.com/office/powerpoint/2010/main" val="37823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3.1 </a:t>
            </a:r>
            <a:r>
              <a:rPr lang="zh-CN" altLang="en-US" sz="4400" b="1" dirty="0">
                <a:solidFill>
                  <a:schemeClr val="tx1">
                    <a:lumMod val="85000"/>
                    <a:lumOff val="15000"/>
                  </a:schemeClr>
                </a:solidFill>
                <a:cs typeface="+mn-ea"/>
                <a:sym typeface="+mn-lt"/>
              </a:rPr>
              <a:t>系统发育学与群体遗传学分析</a:t>
            </a:r>
            <a:endParaRPr lang="en-US" altLang="zh-CN"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t>3.1.1 </a:t>
            </a:r>
            <a:r>
              <a:rPr lang="zh-CN" altLang="en-US" dirty="0"/>
              <a:t>系统发育学优化 </a:t>
            </a:r>
            <a:r>
              <a:rPr lang="en-US" altLang="zh-CN" dirty="0"/>
              <a:t>-</a:t>
            </a:r>
            <a:r>
              <a:rPr lang="zh-CN" altLang="en-US" dirty="0"/>
              <a:t>进化时间分析</a:t>
            </a:r>
          </a:p>
          <a:p>
            <a:pPr defTabSz="429585">
              <a:spcAft>
                <a:spcPts val="486"/>
              </a:spcAft>
            </a:pPr>
            <a:r>
              <a:rPr lang="en-US" altLang="zh-CN" dirty="0"/>
              <a:t>3.1.2 </a:t>
            </a:r>
            <a:r>
              <a:rPr lang="zh-CN" altLang="en-US" dirty="0"/>
              <a:t>群体遗传学分析 </a:t>
            </a:r>
            <a:r>
              <a:rPr lang="en-US" altLang="zh-CN" dirty="0"/>
              <a:t>-</a:t>
            </a:r>
            <a:r>
              <a:rPr lang="zh-CN" altLang="en-US" dirty="0"/>
              <a:t>进化过程推测</a:t>
            </a:r>
          </a:p>
        </p:txBody>
      </p:sp>
    </p:spTree>
    <p:extLst>
      <p:ext uri="{BB962C8B-B14F-4D97-AF65-F5344CB8AC3E}">
        <p14:creationId xmlns:p14="http://schemas.microsoft.com/office/powerpoint/2010/main" val="339487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A994A37-7091-4A16-8A64-3E75B38E48FE}"/>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4" name="矩形 13">
            <a:extLst>
              <a:ext uri="{FF2B5EF4-FFF2-40B4-BE49-F238E27FC236}">
                <a16:creationId xmlns:a16="http://schemas.microsoft.com/office/drawing/2014/main" id="{EB552534-E374-4964-96EE-AD7235FF4DDB}"/>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5" name="圆角矩形 5">
            <a:extLst>
              <a:ext uri="{FF2B5EF4-FFF2-40B4-BE49-F238E27FC236}">
                <a16:creationId xmlns:a16="http://schemas.microsoft.com/office/drawing/2014/main" id="{2254265C-A156-48DE-9D23-485EBF81D379}"/>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pic>
        <p:nvPicPr>
          <p:cNvPr id="16" name="图片 15">
            <a:extLst>
              <a:ext uri="{FF2B5EF4-FFF2-40B4-BE49-F238E27FC236}">
                <a16:creationId xmlns:a16="http://schemas.microsoft.com/office/drawing/2014/main" id="{B1B3E3C6-542A-4505-813E-67132E41C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21" name="椭圆 20">
            <a:extLst>
              <a:ext uri="{FF2B5EF4-FFF2-40B4-BE49-F238E27FC236}">
                <a16:creationId xmlns:a16="http://schemas.microsoft.com/office/drawing/2014/main" id="{609436D0-E358-44E2-8265-159769DAAAE6}"/>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rPr>
              <a:t>1</a:t>
            </a:r>
            <a:endParaRPr kumimoji="0" lang="zh-CN" altLang="en-US" sz="13800" b="1"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2" name="文本框 21">
            <a:extLst>
              <a:ext uri="{FF2B5EF4-FFF2-40B4-BE49-F238E27FC236}">
                <a16:creationId xmlns:a16="http://schemas.microsoft.com/office/drawing/2014/main" id="{D1BDE5D6-B925-4BAD-9241-AAC1F1FC3EBA}"/>
              </a:ext>
            </a:extLst>
          </p:cNvPr>
          <p:cNvSpPr txBox="1"/>
          <p:nvPr/>
        </p:nvSpPr>
        <p:spPr>
          <a:xfrm>
            <a:off x="4476985" y="2420811"/>
            <a:ext cx="5760360"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背景介绍</a:t>
            </a:r>
          </a:p>
        </p:txBody>
      </p:sp>
      <p:cxnSp>
        <p:nvCxnSpPr>
          <p:cNvPr id="23" name="直接连接符 22">
            <a:extLst>
              <a:ext uri="{FF2B5EF4-FFF2-40B4-BE49-F238E27FC236}">
                <a16:creationId xmlns:a16="http://schemas.microsoft.com/office/drawing/2014/main" id="{53B0694F-610D-4FC7-9049-C22B698F359E}"/>
              </a:ext>
            </a:extLst>
          </p:cNvPr>
          <p:cNvCxnSpPr>
            <a:cxnSpLocks/>
          </p:cNvCxnSpPr>
          <p:nvPr/>
        </p:nvCxnSpPr>
        <p:spPr>
          <a:xfrm>
            <a:off x="4663554" y="3428999"/>
            <a:ext cx="5573791"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892DE58-8017-4E54-ADDA-9555E0C1CA98}"/>
              </a:ext>
            </a:extLst>
          </p:cNvPr>
          <p:cNvSpPr txBox="1"/>
          <p:nvPr/>
        </p:nvSpPr>
        <p:spPr>
          <a:xfrm>
            <a:off x="4663553" y="3674436"/>
            <a:ext cx="598527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1.1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原绿球藻简介</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1.2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原绿球藻的生态型分化</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lvl="0">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1.3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原绿球</a:t>
            </a:r>
            <a:r>
              <a:rPr lang="zh-CN" altLang="en-US" sz="2400" dirty="0">
                <a:solidFill>
                  <a:prstClr val="black">
                    <a:lumMod val="85000"/>
                    <a:lumOff val="15000"/>
                  </a:prstClr>
                </a:solidFill>
                <a:cs typeface="+mn-ea"/>
                <a:sym typeface="+mn-lt"/>
              </a:rPr>
              <a:t>藻的基因组</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797943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473EF-0CA4-911D-2CE1-61A75968E83C}"/>
              </a:ext>
            </a:extLst>
          </p:cNvPr>
          <p:cNvSpPr>
            <a:spLocks noGrp="1"/>
          </p:cNvSpPr>
          <p:nvPr>
            <p:ph type="title"/>
          </p:nvPr>
        </p:nvSpPr>
        <p:spPr/>
        <p:txBody>
          <a:bodyPr/>
          <a:lstStyle/>
          <a:p>
            <a:r>
              <a:rPr lang="en-US" altLang="zh-CN" dirty="0"/>
              <a:t>3.1.2 </a:t>
            </a:r>
            <a:r>
              <a:rPr lang="zh-CN" altLang="en-US" dirty="0"/>
              <a:t>群体遗传学分析</a:t>
            </a:r>
          </a:p>
        </p:txBody>
      </p:sp>
      <p:grpSp>
        <p:nvGrpSpPr>
          <p:cNvPr id="8" name="组合 7">
            <a:extLst>
              <a:ext uri="{FF2B5EF4-FFF2-40B4-BE49-F238E27FC236}">
                <a16:creationId xmlns:a16="http://schemas.microsoft.com/office/drawing/2014/main" id="{B3FAD7D5-985D-A644-4594-366C6046BC00}"/>
              </a:ext>
            </a:extLst>
          </p:cNvPr>
          <p:cNvGrpSpPr/>
          <p:nvPr/>
        </p:nvGrpSpPr>
        <p:grpSpPr>
          <a:xfrm>
            <a:off x="6873403" y="1779606"/>
            <a:ext cx="5123635" cy="4412890"/>
            <a:chOff x="6873403" y="1779606"/>
            <a:chExt cx="5123635" cy="4412890"/>
          </a:xfrm>
        </p:grpSpPr>
        <p:pic>
          <p:nvPicPr>
            <p:cNvPr id="4" name="图片 3">
              <a:extLst>
                <a:ext uri="{FF2B5EF4-FFF2-40B4-BE49-F238E27FC236}">
                  <a16:creationId xmlns:a16="http://schemas.microsoft.com/office/drawing/2014/main" id="{20DFF6D1-104D-F0EF-4EC0-C1D405EB442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73403" y="1779606"/>
              <a:ext cx="5123635" cy="3782559"/>
            </a:xfrm>
            <a:prstGeom prst="rect">
              <a:avLst/>
            </a:prstGeom>
          </p:spPr>
        </p:pic>
        <p:sp>
          <p:nvSpPr>
            <p:cNvPr id="5" name="矩形 4">
              <a:extLst>
                <a:ext uri="{FF2B5EF4-FFF2-40B4-BE49-F238E27FC236}">
                  <a16:creationId xmlns:a16="http://schemas.microsoft.com/office/drawing/2014/main" id="{9CBE6A17-FF81-4A5B-09B2-1FC62B9A5BC1}"/>
                </a:ext>
              </a:extLst>
            </p:cNvPr>
            <p:cNvSpPr/>
            <p:nvPr/>
          </p:nvSpPr>
          <p:spPr>
            <a:xfrm>
              <a:off x="8727340" y="5562165"/>
              <a:ext cx="2218655" cy="338554"/>
            </a:xfrm>
            <a:prstGeom prst="rect">
              <a:avLst/>
            </a:prstGeom>
          </p:spPr>
          <p:txBody>
            <a:bodyPr wrap="square">
              <a:spAutoFit/>
            </a:bodyPr>
            <a:lstStyle/>
            <a:p>
              <a:r>
                <a:rPr lang="zh-CN" altLang="en-GB" sz="1600" dirty="0">
                  <a:solidFill>
                    <a:srgbClr val="016DB6"/>
                  </a:solidFill>
                  <a:latin typeface="微软雅黑" panose="020B0503020204020204" pitchFamily="34" charset="-122"/>
                  <a:ea typeface="微软雅黑" panose="020B0503020204020204" pitchFamily="34" charset="-122"/>
                </a:rPr>
                <a:t>蓝细菌</a:t>
              </a:r>
              <a:r>
                <a:rPr lang="zh-CN" altLang="en-US" sz="1600" dirty="0">
                  <a:solidFill>
                    <a:srgbClr val="016DB6"/>
                  </a:solidFill>
                  <a:latin typeface="微软雅黑" panose="020B0503020204020204" pitchFamily="34" charset="-122"/>
                  <a:ea typeface="微软雅黑" panose="020B0503020204020204" pitchFamily="34" charset="-122"/>
                </a:rPr>
                <a:t>基因组大小比较</a:t>
              </a:r>
              <a:endParaRPr lang="en-GB" altLang="zh-CN" sz="1600" dirty="0">
                <a:solidFill>
                  <a:srgbClr val="016DB6"/>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B8518F8-97FC-8B0F-55E1-415EBA996920}"/>
                </a:ext>
              </a:extLst>
            </p:cNvPr>
            <p:cNvSpPr/>
            <p:nvPr/>
          </p:nvSpPr>
          <p:spPr>
            <a:xfrm>
              <a:off x="8648733" y="5884719"/>
              <a:ext cx="2414444" cy="307777"/>
            </a:xfrm>
            <a:prstGeom prst="rect">
              <a:avLst/>
            </a:prstGeom>
          </p:spPr>
          <p:txBody>
            <a:bodyPr wrap="none">
              <a:spAutoFit/>
            </a:bodyPr>
            <a:lstStyle/>
            <a:p>
              <a:r>
                <a:rPr lang="en-GB" altLang="zh-CN" sz="1400" dirty="0">
                  <a:latin typeface="微软雅黑" panose="020B0503020204020204" pitchFamily="34" charset="-122"/>
                  <a:ea typeface="微软雅黑" panose="020B0503020204020204" pitchFamily="34" charset="-122"/>
                </a:rPr>
                <a:t>Scanlan et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al.,2009</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MMBR</a:t>
              </a:r>
              <a:endParaRPr lang="en-GB" altLang="zh-CN" sz="1400" dirty="0">
                <a:latin typeface="微软雅黑" panose="020B0503020204020204" pitchFamily="34" charset="-122"/>
                <a:ea typeface="微软雅黑" panose="020B0503020204020204" pitchFamily="34" charset="-122"/>
              </a:endParaRPr>
            </a:p>
          </p:txBody>
        </p:sp>
      </p:grpSp>
      <p:pic>
        <p:nvPicPr>
          <p:cNvPr id="12" name="图片 11">
            <a:extLst>
              <a:ext uri="{FF2B5EF4-FFF2-40B4-BE49-F238E27FC236}">
                <a16:creationId xmlns:a16="http://schemas.microsoft.com/office/drawing/2014/main" id="{955CF7D9-B802-50AD-CB38-6D746CC20738}"/>
              </a:ext>
            </a:extLst>
          </p:cNvPr>
          <p:cNvPicPr>
            <a:picLocks noChangeAspect="1"/>
          </p:cNvPicPr>
          <p:nvPr/>
        </p:nvPicPr>
        <p:blipFill>
          <a:blip r:embed="rId3"/>
          <a:stretch>
            <a:fillRect/>
          </a:stretch>
        </p:blipFill>
        <p:spPr>
          <a:xfrm>
            <a:off x="4970720" y="1779606"/>
            <a:ext cx="7191219" cy="4351338"/>
          </a:xfrm>
          <a:prstGeom prst="rect">
            <a:avLst/>
          </a:prstGeom>
        </p:spPr>
      </p:pic>
      <p:sp>
        <p:nvSpPr>
          <p:cNvPr id="3" name="内容占位符 2">
            <a:extLst>
              <a:ext uri="{FF2B5EF4-FFF2-40B4-BE49-F238E27FC236}">
                <a16:creationId xmlns:a16="http://schemas.microsoft.com/office/drawing/2014/main" id="{AEE9293A-C8EF-834C-3A5E-3A0003E92DBC}"/>
              </a:ext>
            </a:extLst>
          </p:cNvPr>
          <p:cNvSpPr>
            <a:spLocks noGrp="1"/>
          </p:cNvSpPr>
          <p:nvPr>
            <p:ph idx="1"/>
          </p:nvPr>
        </p:nvSpPr>
        <p:spPr>
          <a:xfrm>
            <a:off x="547576" y="1495216"/>
            <a:ext cx="4385931" cy="4351338"/>
          </a:xfrm>
        </p:spPr>
        <p:txBody>
          <a:bodyPr>
            <a:normAutofit/>
          </a:bodyPr>
          <a:lstStyle/>
          <a:p>
            <a:r>
              <a:rPr lang="zh-CN" altLang="en-US" sz="2400" b="1" dirty="0"/>
              <a:t>原绿球藻基因组最显著的特征是发生了</a:t>
            </a:r>
            <a:r>
              <a:rPr lang="zh-CN" altLang="en-US" sz="2400" b="1" dirty="0">
                <a:solidFill>
                  <a:schemeClr val="accent1">
                    <a:lumMod val="75000"/>
                  </a:schemeClr>
                </a:solidFill>
              </a:rPr>
              <a:t>基因组流线型化</a:t>
            </a:r>
            <a:endParaRPr lang="en-US" altLang="zh-CN" sz="2400" b="1" dirty="0">
              <a:solidFill>
                <a:schemeClr val="accent1">
                  <a:lumMod val="75000"/>
                </a:schemeClr>
              </a:solidFill>
            </a:endParaRPr>
          </a:p>
          <a:p>
            <a:pPr marL="457200" indent="-457200">
              <a:buFont typeface="Arial" panose="020B0604020202020204" pitchFamily="34" charset="0"/>
              <a:buChar char="•"/>
            </a:pPr>
            <a:r>
              <a:rPr lang="zh-CN" altLang="en-US" sz="2000" dirty="0"/>
              <a:t>主要原因是对热带和亚热带寡营养大洋相对稳定环境的适应，即丢失一些对此环境来说非必须的基因</a:t>
            </a:r>
            <a:endParaRPr lang="en-US" altLang="zh-CN" sz="2000" dirty="0"/>
          </a:p>
          <a:p>
            <a:pPr marL="457200" indent="-457200">
              <a:buFont typeface="Arial" panose="020B0604020202020204" pitchFamily="34" charset="0"/>
              <a:buChar char="•"/>
            </a:pPr>
            <a:endParaRPr lang="en-US" altLang="zh-CN" sz="2000" b="1" dirty="0"/>
          </a:p>
          <a:p>
            <a:r>
              <a:rPr lang="zh-CN" altLang="en-US" sz="2400" b="1" dirty="0"/>
              <a:t>可能发生了多次流线型化</a:t>
            </a:r>
            <a:endParaRPr lang="en-US" altLang="zh-CN" sz="2000" b="1" dirty="0"/>
          </a:p>
          <a:p>
            <a:pPr marL="342900" indent="-342900">
              <a:buFont typeface="Arial" panose="020B0604020202020204" pitchFamily="34" charset="0"/>
              <a:buChar char="•"/>
            </a:pPr>
            <a:r>
              <a:rPr lang="zh-CN" altLang="en-US" sz="2000" dirty="0"/>
              <a:t>发生时间和对应的进化意义</a:t>
            </a:r>
            <a:endParaRPr lang="en-US" altLang="zh-CN" sz="2000" dirty="0"/>
          </a:p>
          <a:p>
            <a:pPr marL="342900" indent="-342900">
              <a:buFont typeface="Arial" panose="020B0604020202020204" pitchFamily="34" charset="0"/>
              <a:buChar char="•"/>
            </a:pPr>
            <a:r>
              <a:rPr lang="zh-CN" altLang="en-US" sz="2000" dirty="0"/>
              <a:t>流线型化之间的联系和不同的适应意义</a:t>
            </a:r>
            <a:endParaRPr lang="en-US" altLang="zh-CN" sz="2000" dirty="0"/>
          </a:p>
          <a:p>
            <a:endParaRPr lang="zh-CN" altLang="en-US" sz="2000" dirty="0"/>
          </a:p>
        </p:txBody>
      </p:sp>
    </p:spTree>
    <p:extLst>
      <p:ext uri="{BB962C8B-B14F-4D97-AF65-F5344CB8AC3E}">
        <p14:creationId xmlns:p14="http://schemas.microsoft.com/office/powerpoint/2010/main" val="44607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b="1" dirty="0">
                <a:solidFill>
                  <a:schemeClr val="tx1">
                    <a:lumMod val="85000"/>
                    <a:lumOff val="15000"/>
                  </a:schemeClr>
                </a:solidFill>
                <a:cs typeface="+mn-ea"/>
                <a:sym typeface="+mn-lt"/>
              </a:rPr>
              <a:t>3.2 </a:t>
            </a:r>
            <a:r>
              <a:rPr lang="zh-CN" altLang="en-US" sz="4400" b="1" dirty="0">
                <a:solidFill>
                  <a:schemeClr val="tx1">
                    <a:lumMod val="85000"/>
                    <a:lumOff val="15000"/>
                  </a:schemeClr>
                </a:solidFill>
                <a:cs typeface="+mn-ea"/>
                <a:sym typeface="+mn-lt"/>
              </a:rPr>
              <a:t>宏泛基因组与宏转录组部分</a:t>
            </a:r>
            <a:endParaRPr lang="en-US" altLang="zh-CN"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normAutofit/>
          </a:bodyPr>
          <a:lstStyle/>
          <a:p>
            <a:pPr defTabSz="429585">
              <a:spcAft>
                <a:spcPts val="486"/>
              </a:spcAft>
            </a:pPr>
            <a:r>
              <a:rPr lang="en-US" altLang="zh-CN" dirty="0">
                <a:latin typeface="URWPalladioL-Ital"/>
              </a:rPr>
              <a:t>3.2</a:t>
            </a:r>
            <a:r>
              <a:rPr lang="en-US" altLang="zh-CN" kern="1200" dirty="0">
                <a:latin typeface="URWPalladioL-Ital"/>
              </a:rPr>
              <a:t>.1 </a:t>
            </a:r>
            <a:r>
              <a:rPr lang="zh-CN" altLang="en-US" dirty="0">
                <a:latin typeface="URWPalladioL-Ital"/>
                <a:sym typeface="+mn-lt"/>
              </a:rPr>
              <a:t>关于泛基因组分析的分析优化</a:t>
            </a:r>
            <a:endParaRPr lang="en-US" altLang="zh-CN" dirty="0">
              <a:latin typeface="URWPalladioL-Ital"/>
              <a:sym typeface="+mn-lt"/>
            </a:endParaRPr>
          </a:p>
          <a:p>
            <a:pPr defTabSz="429585">
              <a:spcAft>
                <a:spcPts val="486"/>
              </a:spcAft>
            </a:pPr>
            <a:r>
              <a:rPr lang="en-US" altLang="zh-CN" dirty="0">
                <a:latin typeface="URWPalladioL-Ital"/>
                <a:sym typeface="+mn-lt"/>
              </a:rPr>
              <a:t>3.2.2 </a:t>
            </a:r>
            <a:r>
              <a:rPr lang="zh-CN" altLang="en-US" dirty="0">
                <a:latin typeface="URWPalladioL-Ital"/>
                <a:sym typeface="+mn-lt"/>
              </a:rPr>
              <a:t>关于泛基因组功能富集分析的分析改进</a:t>
            </a:r>
            <a:endParaRPr lang="en-US" altLang="zh-CN" dirty="0">
              <a:latin typeface="URWPalladioL-Ital"/>
              <a:sym typeface="+mn-lt"/>
            </a:endParaRPr>
          </a:p>
          <a:p>
            <a:pPr defTabSz="429585">
              <a:spcAft>
                <a:spcPts val="486"/>
              </a:spcAft>
            </a:pPr>
            <a:r>
              <a:rPr lang="en-US" altLang="zh-CN" dirty="0">
                <a:latin typeface="URWPalladioL-Ital"/>
                <a:sym typeface="+mn-lt"/>
              </a:rPr>
              <a:t>3.2.3 </a:t>
            </a:r>
            <a:r>
              <a:rPr lang="zh-CN" altLang="en-US" dirty="0">
                <a:latin typeface="URWPalladioL-Ital"/>
                <a:sym typeface="+mn-lt"/>
              </a:rPr>
              <a:t>关于宏泛基因组的分析建议</a:t>
            </a:r>
            <a:endParaRPr lang="zh-CN" altLang="en-US" dirty="0"/>
          </a:p>
        </p:txBody>
      </p:sp>
    </p:spTree>
    <p:extLst>
      <p:ext uri="{BB962C8B-B14F-4D97-AF65-F5344CB8AC3E}">
        <p14:creationId xmlns:p14="http://schemas.microsoft.com/office/powerpoint/2010/main" val="30810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A7FD1-1F11-8CC4-3E0D-E1504CC677EE}"/>
              </a:ext>
            </a:extLst>
          </p:cNvPr>
          <p:cNvSpPr>
            <a:spLocks noGrp="1"/>
          </p:cNvSpPr>
          <p:nvPr>
            <p:ph type="title"/>
          </p:nvPr>
        </p:nvSpPr>
        <p:spPr/>
        <p:txBody>
          <a:bodyPr/>
          <a:lstStyle/>
          <a:p>
            <a:pPr defTabSz="429585">
              <a:spcAft>
                <a:spcPts val="486"/>
              </a:spcAft>
            </a:pPr>
            <a:r>
              <a:rPr lang="en-US" altLang="zh-CN" b="1" dirty="0">
                <a:latin typeface="URWPalladioL-Ital"/>
              </a:rPr>
              <a:t>3.2</a:t>
            </a:r>
            <a:r>
              <a:rPr lang="en-US" altLang="zh-CN" b="1" kern="1200" dirty="0">
                <a:latin typeface="URWPalladioL-Ital"/>
              </a:rPr>
              <a:t>.1 </a:t>
            </a:r>
            <a:r>
              <a:rPr lang="zh-CN" altLang="en-US" b="1" dirty="0">
                <a:latin typeface="URWPalladioL-Ital"/>
                <a:sym typeface="+mn-lt"/>
              </a:rPr>
              <a:t>关于泛基因组分析的分析优化</a:t>
            </a:r>
            <a:endParaRPr lang="en-US" altLang="zh-CN" b="1" dirty="0">
              <a:latin typeface="URWPalladioL-Ital"/>
              <a:sym typeface="+mn-lt"/>
            </a:endParaRPr>
          </a:p>
        </p:txBody>
      </p:sp>
      <p:sp>
        <p:nvSpPr>
          <p:cNvPr id="3" name="内容占位符 2">
            <a:extLst>
              <a:ext uri="{FF2B5EF4-FFF2-40B4-BE49-F238E27FC236}">
                <a16:creationId xmlns:a16="http://schemas.microsoft.com/office/drawing/2014/main" id="{58A324C5-5360-1B83-B283-9D5B2DDF5CC5}"/>
              </a:ext>
            </a:extLst>
          </p:cNvPr>
          <p:cNvSpPr>
            <a:spLocks noGrp="1"/>
          </p:cNvSpPr>
          <p:nvPr>
            <p:ph idx="1"/>
          </p:nvPr>
        </p:nvSpPr>
        <p:spPr>
          <a:xfrm>
            <a:off x="649906" y="1487898"/>
            <a:ext cx="5121729" cy="2295999"/>
          </a:xfrm>
        </p:spPr>
        <p:txBody>
          <a:bodyPr/>
          <a:lstStyle/>
          <a:p>
            <a:r>
              <a:rPr lang="zh-CN" altLang="en-US" dirty="0"/>
              <a:t>关于泛基因组的分析层次</a:t>
            </a:r>
            <a:endParaRPr lang="en-US" altLang="zh-CN" dirty="0"/>
          </a:p>
          <a:p>
            <a:pPr marL="457200" indent="-457200">
              <a:buFont typeface="Arial" panose="020B0604020202020204" pitchFamily="34" charset="0"/>
              <a:buChar char="•"/>
            </a:pPr>
            <a:r>
              <a:rPr lang="zh-CN" altLang="en-US" sz="2400" dirty="0"/>
              <a:t>核心基因组</a:t>
            </a:r>
            <a:r>
              <a:rPr lang="en-US" altLang="zh-CN" sz="2400" dirty="0"/>
              <a:t>(</a:t>
            </a:r>
            <a:r>
              <a:rPr lang="zh-CN" altLang="en-US" sz="2400" dirty="0"/>
              <a:t>软核</a:t>
            </a:r>
            <a:r>
              <a:rPr lang="en-US" altLang="zh-CN" sz="2400" dirty="0"/>
              <a:t>) -&gt; </a:t>
            </a:r>
            <a:r>
              <a:rPr lang="zh-CN" altLang="en-US" sz="2400" dirty="0"/>
              <a:t>建树</a:t>
            </a:r>
            <a:endParaRPr lang="en-US" altLang="zh-CN" sz="2400" dirty="0"/>
          </a:p>
          <a:p>
            <a:pPr marL="457200" indent="-457200">
              <a:buFont typeface="Arial" panose="020B0604020202020204" pitchFamily="34" charset="0"/>
              <a:buChar char="•"/>
            </a:pPr>
            <a:r>
              <a:rPr lang="zh-CN" altLang="en-US" sz="2400" dirty="0"/>
              <a:t>附属基因组 </a:t>
            </a:r>
            <a:r>
              <a:rPr lang="en-US" altLang="zh-CN" sz="2400" dirty="0"/>
              <a:t>-&gt; </a:t>
            </a:r>
            <a:r>
              <a:rPr lang="zh-CN" altLang="en-US" sz="2400" dirty="0"/>
              <a:t>功能富集</a:t>
            </a:r>
            <a:endParaRPr lang="en-US" altLang="zh-CN" sz="2400" dirty="0"/>
          </a:p>
          <a:p>
            <a:pPr marL="457200" indent="-457200">
              <a:buFont typeface="Arial" panose="020B0604020202020204" pitchFamily="34" charset="0"/>
              <a:buChar char="•"/>
            </a:pPr>
            <a:r>
              <a:rPr lang="zh-CN" altLang="en-US" sz="2400" dirty="0"/>
              <a:t>云基因组 </a:t>
            </a:r>
          </a:p>
        </p:txBody>
      </p:sp>
      <p:sp>
        <p:nvSpPr>
          <p:cNvPr id="8" name="内容占位符 2">
            <a:extLst>
              <a:ext uri="{FF2B5EF4-FFF2-40B4-BE49-F238E27FC236}">
                <a16:creationId xmlns:a16="http://schemas.microsoft.com/office/drawing/2014/main" id="{B45F4C68-6C99-0B4E-1F81-8F90B09C85E3}"/>
              </a:ext>
            </a:extLst>
          </p:cNvPr>
          <p:cNvSpPr txBox="1">
            <a:spLocks/>
          </p:cNvSpPr>
          <p:nvPr/>
        </p:nvSpPr>
        <p:spPr>
          <a:xfrm>
            <a:off x="649906" y="3619435"/>
            <a:ext cx="5121729" cy="29490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原绿球藻的泛基因组是一个强开放性泛基因组，核心基因簇占比明显小于非核心区</a:t>
            </a:r>
            <a:endParaRPr lang="en-US" altLang="zh-CN" dirty="0"/>
          </a:p>
          <a:p>
            <a:pPr marL="457200" indent="-457200">
              <a:buFont typeface="Arial" panose="020B0604020202020204" pitchFamily="34" charset="0"/>
              <a:buChar char="•"/>
            </a:pPr>
            <a:r>
              <a:rPr lang="zh-CN" altLang="en-US" sz="2400" dirty="0"/>
              <a:t>开放性在</a:t>
            </a:r>
            <a:r>
              <a:rPr lang="en-US" altLang="zh-CN" sz="2400" dirty="0"/>
              <a:t>HL</a:t>
            </a:r>
            <a:r>
              <a:rPr lang="zh-CN" altLang="en-US" sz="2400" dirty="0"/>
              <a:t>型中尤为突出</a:t>
            </a:r>
            <a:endParaRPr lang="en-US" altLang="zh-CN" sz="2400" dirty="0"/>
          </a:p>
          <a:p>
            <a:pPr marL="457200" indent="-457200">
              <a:buFont typeface="Arial" panose="020B0604020202020204" pitchFamily="34" charset="0"/>
              <a:buChar char="•"/>
            </a:pPr>
            <a:r>
              <a:rPr lang="zh-CN" altLang="en-US" sz="2400" dirty="0"/>
              <a:t>但是开放性主要体现在无法注释的云基因组上</a:t>
            </a:r>
            <a:endParaRPr lang="en-US" altLang="zh-CN" sz="2400" dirty="0"/>
          </a:p>
          <a:p>
            <a:endParaRPr lang="zh-CN" altLang="en-US" dirty="0"/>
          </a:p>
        </p:txBody>
      </p:sp>
      <p:grpSp>
        <p:nvGrpSpPr>
          <p:cNvPr id="13" name="组合 12">
            <a:extLst>
              <a:ext uri="{FF2B5EF4-FFF2-40B4-BE49-F238E27FC236}">
                <a16:creationId xmlns:a16="http://schemas.microsoft.com/office/drawing/2014/main" id="{A782A19D-5E9A-61A5-DDB3-0F2067E89660}"/>
              </a:ext>
            </a:extLst>
          </p:cNvPr>
          <p:cNvGrpSpPr/>
          <p:nvPr/>
        </p:nvGrpSpPr>
        <p:grpSpPr>
          <a:xfrm>
            <a:off x="6228436" y="1307489"/>
            <a:ext cx="5125364" cy="4977086"/>
            <a:chOff x="6228436" y="1307489"/>
            <a:chExt cx="5125364" cy="4977086"/>
          </a:xfrm>
        </p:grpSpPr>
        <p:pic>
          <p:nvPicPr>
            <p:cNvPr id="12" name="图片 11" descr="A diagram of different types of genomics&#10;&#10;描述已自动生成">
              <a:extLst>
                <a:ext uri="{FF2B5EF4-FFF2-40B4-BE49-F238E27FC236}">
                  <a16:creationId xmlns:a16="http://schemas.microsoft.com/office/drawing/2014/main" id="{70D7E848-3C9E-8833-5C27-58F0BA6523BF}"/>
                </a:ext>
              </a:extLst>
            </p:cNvPr>
            <p:cNvPicPr>
              <a:picLocks noChangeAspect="1"/>
            </p:cNvPicPr>
            <p:nvPr/>
          </p:nvPicPr>
          <p:blipFill rotWithShape="1">
            <a:blip r:embed="rId2">
              <a:extLst>
                <a:ext uri="{28A0092B-C50C-407E-A947-70E740481C1C}">
                  <a14:useLocalDpi xmlns:a14="http://schemas.microsoft.com/office/drawing/2010/main" val="0"/>
                </a:ext>
              </a:extLst>
            </a:blip>
            <a:srcRect l="47949" r="-1661" b="49024"/>
            <a:stretch/>
          </p:blipFill>
          <p:spPr>
            <a:xfrm>
              <a:off x="9504742" y="3569206"/>
              <a:ext cx="1285178" cy="1325564"/>
            </a:xfrm>
            <a:prstGeom prst="rect">
              <a:avLst/>
            </a:prstGeom>
          </p:spPr>
        </p:pic>
        <p:pic>
          <p:nvPicPr>
            <p:cNvPr id="10" name="图片 9" descr="A diagram of different types of genomics&#10;&#10;描述已自动生成">
              <a:extLst>
                <a:ext uri="{FF2B5EF4-FFF2-40B4-BE49-F238E27FC236}">
                  <a16:creationId xmlns:a16="http://schemas.microsoft.com/office/drawing/2014/main" id="{7344C5CF-01D3-6913-F393-3F41F4CE0B8F}"/>
                </a:ext>
              </a:extLst>
            </p:cNvPr>
            <p:cNvPicPr>
              <a:picLocks noChangeAspect="1"/>
            </p:cNvPicPr>
            <p:nvPr/>
          </p:nvPicPr>
          <p:blipFill rotWithShape="1">
            <a:blip r:embed="rId2">
              <a:extLst>
                <a:ext uri="{28A0092B-C50C-407E-A947-70E740481C1C}">
                  <a14:useLocalDpi xmlns:a14="http://schemas.microsoft.com/office/drawing/2010/main" val="0"/>
                </a:ext>
              </a:extLst>
            </a:blip>
            <a:srcRect r="52050" b="49024"/>
            <a:stretch/>
          </p:blipFill>
          <p:spPr>
            <a:xfrm>
              <a:off x="9470226" y="4759842"/>
              <a:ext cx="1319694" cy="1524733"/>
            </a:xfrm>
            <a:prstGeom prst="rect">
              <a:avLst/>
            </a:prstGeom>
          </p:spPr>
        </p:pic>
        <p:pic>
          <p:nvPicPr>
            <p:cNvPr id="11" name="图片 10" descr="A diagram of different types of genomics&#10;&#10;描述已自动生成">
              <a:extLst>
                <a:ext uri="{FF2B5EF4-FFF2-40B4-BE49-F238E27FC236}">
                  <a16:creationId xmlns:a16="http://schemas.microsoft.com/office/drawing/2014/main" id="{FDB8EB4B-B5DA-4F32-3B1B-2B186E152B0B}"/>
                </a:ext>
              </a:extLst>
            </p:cNvPr>
            <p:cNvPicPr>
              <a:picLocks noChangeAspect="1"/>
            </p:cNvPicPr>
            <p:nvPr/>
          </p:nvPicPr>
          <p:blipFill rotWithShape="1">
            <a:blip r:embed="rId2">
              <a:extLst>
                <a:ext uri="{28A0092B-C50C-407E-A947-70E740481C1C}">
                  <a14:useLocalDpi xmlns:a14="http://schemas.microsoft.com/office/drawing/2010/main" val="0"/>
                </a:ext>
              </a:extLst>
            </a:blip>
            <a:srcRect l="16399" t="49568" r="15979" b="-1659"/>
            <a:stretch/>
          </p:blipFill>
          <p:spPr>
            <a:xfrm>
              <a:off x="6228436" y="3429000"/>
              <a:ext cx="3315902" cy="2775994"/>
            </a:xfrm>
            <a:prstGeom prst="rect">
              <a:avLst/>
            </a:prstGeom>
          </p:spPr>
        </p:pic>
        <p:pic>
          <p:nvPicPr>
            <p:cNvPr id="5" name="图片 4" descr="A diagram of a gene editing process&#10;&#10;中度可信度描述已自动生成">
              <a:extLst>
                <a:ext uri="{FF2B5EF4-FFF2-40B4-BE49-F238E27FC236}">
                  <a16:creationId xmlns:a16="http://schemas.microsoft.com/office/drawing/2014/main" id="{B8A65995-DFB0-33EC-D1F5-180AB38C685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55907" y="1307489"/>
              <a:ext cx="4697893" cy="2476408"/>
            </a:xfrm>
            <a:prstGeom prst="rect">
              <a:avLst/>
            </a:prstGeom>
          </p:spPr>
        </p:pic>
      </p:grpSp>
      <p:sp>
        <p:nvSpPr>
          <p:cNvPr id="14" name="内容占位符 2">
            <a:extLst>
              <a:ext uri="{FF2B5EF4-FFF2-40B4-BE49-F238E27FC236}">
                <a16:creationId xmlns:a16="http://schemas.microsoft.com/office/drawing/2014/main" id="{EF0D0031-54BF-326E-324A-BF13A9767D54}"/>
              </a:ext>
            </a:extLst>
          </p:cNvPr>
          <p:cNvSpPr txBox="1">
            <a:spLocks/>
          </p:cNvSpPr>
          <p:nvPr/>
        </p:nvSpPr>
        <p:spPr>
          <a:xfrm>
            <a:off x="7391400" y="6253163"/>
            <a:ext cx="3398520" cy="4267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2.3.1 </a:t>
            </a:r>
            <a:r>
              <a:rPr lang="zh-CN" altLang="en-US" sz="2000" dirty="0">
                <a:solidFill>
                  <a:schemeClr val="accent1"/>
                </a:solidFill>
              </a:rPr>
              <a:t>泛基因组相关概念图</a:t>
            </a:r>
          </a:p>
        </p:txBody>
      </p:sp>
    </p:spTree>
    <p:extLst>
      <p:ext uri="{BB962C8B-B14F-4D97-AF65-F5344CB8AC3E}">
        <p14:creationId xmlns:p14="http://schemas.microsoft.com/office/powerpoint/2010/main" val="382008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4A71454-32B6-0DB5-6ABA-86B78A5589CF}"/>
              </a:ext>
            </a:extLst>
          </p:cNvPr>
          <p:cNvSpPr txBox="1">
            <a:spLocks/>
          </p:cNvSpPr>
          <p:nvPr/>
        </p:nvSpPr>
        <p:spPr>
          <a:xfrm>
            <a:off x="838200" y="4099560"/>
            <a:ext cx="5090160" cy="26523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关于</a:t>
            </a:r>
            <a:r>
              <a:rPr lang="en-US" altLang="zh-CN" b="1" dirty="0" err="1"/>
              <a:t>anvio</a:t>
            </a:r>
            <a:r>
              <a:rPr lang="zh-CN" altLang="en-US" b="1" dirty="0"/>
              <a:t>的富集系数</a:t>
            </a:r>
            <a:r>
              <a:rPr lang="en-US" altLang="zh-CN" b="1" dirty="0"/>
              <a:t>:</a:t>
            </a:r>
          </a:p>
          <a:p>
            <a:pPr marL="457200" indent="-457200">
              <a:buFont typeface="Arial" panose="020B0604020202020204" pitchFamily="34" charset="0"/>
              <a:buChar char="•"/>
            </a:pPr>
            <a:r>
              <a:rPr lang="zh-CN" altLang="en-US" sz="2400" dirty="0"/>
              <a:t>依照</a:t>
            </a:r>
            <a:r>
              <a:rPr lang="en-US" altLang="zh-CN" sz="2400" dirty="0" err="1"/>
              <a:t>anvio</a:t>
            </a:r>
            <a:r>
              <a:rPr lang="zh-CN" altLang="en-US" sz="2400" dirty="0"/>
              <a:t>的描述，事实上因基因组数量造成的影响在计算富集系数的时候被考虑到了</a:t>
            </a:r>
            <a:endParaRPr lang="en-US" altLang="zh-CN" sz="2400" dirty="0"/>
          </a:p>
          <a:p>
            <a:r>
              <a:rPr lang="en-US" altLang="zh-CN" sz="2400" dirty="0">
                <a:hlinkClick r:id="rId2" tooltip="An anvi'o workflow for microbial pangenomics"/>
              </a:rPr>
              <a:t>An </a:t>
            </a:r>
            <a:r>
              <a:rPr lang="en-US" altLang="zh-CN" sz="2400" dirty="0" err="1">
                <a:hlinkClick r:id="rId2" tooltip="An anvi'o workflow for microbial pangenomics"/>
              </a:rPr>
              <a:t>anvi'o</a:t>
            </a:r>
            <a:r>
              <a:rPr lang="en-US" altLang="zh-CN" sz="2400" dirty="0">
                <a:hlinkClick r:id="rId2" tooltip="An anvi'o workflow for microbial pangenomics"/>
              </a:rPr>
              <a:t> workflow for microbial </a:t>
            </a:r>
            <a:r>
              <a:rPr lang="en-US" altLang="zh-CN" sz="2400" dirty="0" err="1">
                <a:hlinkClick r:id="rId2" tooltip="An anvi'o workflow for microbial pangenomics"/>
              </a:rPr>
              <a:t>pangenomics</a:t>
            </a:r>
            <a:endParaRPr lang="en-US" altLang="zh-CN" sz="2400" dirty="0"/>
          </a:p>
        </p:txBody>
      </p:sp>
      <p:grpSp>
        <p:nvGrpSpPr>
          <p:cNvPr id="12" name="组合 11">
            <a:extLst>
              <a:ext uri="{FF2B5EF4-FFF2-40B4-BE49-F238E27FC236}">
                <a16:creationId xmlns:a16="http://schemas.microsoft.com/office/drawing/2014/main" id="{20D4C56A-62C1-89C2-1C99-3241BE7CC983}"/>
              </a:ext>
            </a:extLst>
          </p:cNvPr>
          <p:cNvGrpSpPr/>
          <p:nvPr/>
        </p:nvGrpSpPr>
        <p:grpSpPr>
          <a:xfrm>
            <a:off x="6096000" y="2290230"/>
            <a:ext cx="6019800" cy="2885496"/>
            <a:chOff x="5928360" y="1133120"/>
            <a:chExt cx="6019800" cy="2885496"/>
          </a:xfrm>
        </p:grpSpPr>
        <p:pic>
          <p:nvPicPr>
            <p:cNvPr id="5" name="图片 4" descr="A screenshot of a graph&#10;&#10;描述已自动生成">
              <a:extLst>
                <a:ext uri="{FF2B5EF4-FFF2-40B4-BE49-F238E27FC236}">
                  <a16:creationId xmlns:a16="http://schemas.microsoft.com/office/drawing/2014/main" id="{CCC8530F-56DC-1DEE-F5E0-A8417CCEEE02}"/>
                </a:ext>
              </a:extLst>
            </p:cNvPr>
            <p:cNvPicPr>
              <a:picLocks noChangeAspect="1"/>
            </p:cNvPicPr>
            <p:nvPr/>
          </p:nvPicPr>
          <p:blipFill rotWithShape="1">
            <a:blip r:embed="rId3">
              <a:extLst>
                <a:ext uri="{28A0092B-C50C-407E-A947-70E740481C1C}">
                  <a14:useLocalDpi xmlns:a14="http://schemas.microsoft.com/office/drawing/2010/main" val="0"/>
                </a:ext>
              </a:extLst>
            </a:blip>
            <a:srcRect l="870" t="6327"/>
            <a:stretch/>
          </p:blipFill>
          <p:spPr>
            <a:xfrm>
              <a:off x="5928360" y="1133120"/>
              <a:ext cx="6019800" cy="2438792"/>
            </a:xfrm>
            <a:prstGeom prst="rect">
              <a:avLst/>
            </a:prstGeom>
          </p:spPr>
        </p:pic>
        <p:sp>
          <p:nvSpPr>
            <p:cNvPr id="7" name="内容占位符 2">
              <a:extLst>
                <a:ext uri="{FF2B5EF4-FFF2-40B4-BE49-F238E27FC236}">
                  <a16:creationId xmlns:a16="http://schemas.microsoft.com/office/drawing/2014/main" id="{C23B3713-39F4-69EF-A50C-EB20092B4426}"/>
                </a:ext>
              </a:extLst>
            </p:cNvPr>
            <p:cNvSpPr txBox="1">
              <a:spLocks/>
            </p:cNvSpPr>
            <p:nvPr/>
          </p:nvSpPr>
          <p:spPr>
            <a:xfrm>
              <a:off x="6614160" y="3541432"/>
              <a:ext cx="5090160" cy="4771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2.3.2 </a:t>
              </a:r>
              <a:r>
                <a:rPr lang="zh-CN" altLang="en-US" sz="2000" dirty="0">
                  <a:solidFill>
                    <a:schemeClr val="accent1"/>
                  </a:solidFill>
                </a:rPr>
                <a:t>基因组数量与核心簇数量相关性图</a:t>
              </a:r>
            </a:p>
          </p:txBody>
        </p:sp>
      </p:grpSp>
      <p:grpSp>
        <p:nvGrpSpPr>
          <p:cNvPr id="11" name="组合 10">
            <a:extLst>
              <a:ext uri="{FF2B5EF4-FFF2-40B4-BE49-F238E27FC236}">
                <a16:creationId xmlns:a16="http://schemas.microsoft.com/office/drawing/2014/main" id="{B02D69CB-EBE2-1574-D983-90ED3F7EF45F}"/>
              </a:ext>
            </a:extLst>
          </p:cNvPr>
          <p:cNvGrpSpPr/>
          <p:nvPr/>
        </p:nvGrpSpPr>
        <p:grpSpPr>
          <a:xfrm>
            <a:off x="6096000" y="854305"/>
            <a:ext cx="5663880" cy="6003695"/>
            <a:chOff x="5997352" y="996240"/>
            <a:chExt cx="5391899" cy="5775482"/>
          </a:xfrm>
        </p:grpSpPr>
        <p:pic>
          <p:nvPicPr>
            <p:cNvPr id="9" name="图片 8">
              <a:extLst>
                <a:ext uri="{FF2B5EF4-FFF2-40B4-BE49-F238E27FC236}">
                  <a16:creationId xmlns:a16="http://schemas.microsoft.com/office/drawing/2014/main" id="{D5EDE3A4-80A2-CEB1-04BF-D9E815957EA7}"/>
                </a:ext>
              </a:extLst>
            </p:cNvPr>
            <p:cNvPicPr>
              <a:picLocks noChangeAspect="1"/>
            </p:cNvPicPr>
            <p:nvPr/>
          </p:nvPicPr>
          <p:blipFill>
            <a:blip r:embed="rId4"/>
            <a:stretch>
              <a:fillRect/>
            </a:stretch>
          </p:blipFill>
          <p:spPr>
            <a:xfrm>
              <a:off x="5997352" y="996240"/>
              <a:ext cx="5391899" cy="5434489"/>
            </a:xfrm>
            <a:prstGeom prst="rect">
              <a:avLst/>
            </a:prstGeom>
          </p:spPr>
        </p:pic>
        <p:sp>
          <p:nvSpPr>
            <p:cNvPr id="10" name="内容占位符 2">
              <a:extLst>
                <a:ext uri="{FF2B5EF4-FFF2-40B4-BE49-F238E27FC236}">
                  <a16:creationId xmlns:a16="http://schemas.microsoft.com/office/drawing/2014/main" id="{1A3C50CC-4853-DF76-97C9-9D1BA163062A}"/>
                </a:ext>
              </a:extLst>
            </p:cNvPr>
            <p:cNvSpPr txBox="1">
              <a:spLocks/>
            </p:cNvSpPr>
            <p:nvPr/>
          </p:nvSpPr>
          <p:spPr>
            <a:xfrm>
              <a:off x="7261771" y="6430729"/>
              <a:ext cx="3653851" cy="3409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2.3.2 </a:t>
              </a:r>
              <a:r>
                <a:rPr lang="zh-CN" altLang="en-US" sz="2000" dirty="0">
                  <a:solidFill>
                    <a:schemeClr val="accent1"/>
                  </a:solidFill>
                </a:rPr>
                <a:t>原绿球藻泛基因组分析</a:t>
              </a:r>
            </a:p>
          </p:txBody>
        </p:sp>
      </p:grpSp>
      <p:sp>
        <p:nvSpPr>
          <p:cNvPr id="2" name="标题 1">
            <a:extLst>
              <a:ext uri="{FF2B5EF4-FFF2-40B4-BE49-F238E27FC236}">
                <a16:creationId xmlns:a16="http://schemas.microsoft.com/office/drawing/2014/main" id="{B66454DC-EFF1-8EEF-48D6-0E855A3694A4}"/>
              </a:ext>
            </a:extLst>
          </p:cNvPr>
          <p:cNvSpPr>
            <a:spLocks noGrp="1"/>
          </p:cNvSpPr>
          <p:nvPr>
            <p:ph type="title"/>
          </p:nvPr>
        </p:nvSpPr>
        <p:spPr>
          <a:xfrm>
            <a:off x="838200" y="365125"/>
            <a:ext cx="9067800" cy="1325563"/>
          </a:xfrm>
        </p:spPr>
        <p:txBody>
          <a:bodyPr>
            <a:normAutofit/>
          </a:bodyPr>
          <a:lstStyle/>
          <a:p>
            <a:r>
              <a:rPr lang="en-US" altLang="zh-CN" b="1" dirty="0">
                <a:latin typeface="URWPalladioL-Ital"/>
              </a:rPr>
              <a:t>3.2.1 </a:t>
            </a:r>
            <a:r>
              <a:rPr lang="zh-CN" altLang="en-US" b="1" dirty="0">
                <a:latin typeface="URWPalladioL-Ital"/>
                <a:sym typeface="+mn-lt"/>
              </a:rPr>
              <a:t>关于泛基因组分析的分析优化</a:t>
            </a:r>
            <a:endParaRPr lang="zh-CN" altLang="en-US" b="1" dirty="0"/>
          </a:p>
        </p:txBody>
      </p:sp>
      <p:pic>
        <p:nvPicPr>
          <p:cNvPr id="1028" name="Picture 4">
            <a:hlinkClick r:id="rId5"/>
            <a:extLst>
              <a:ext uri="{FF2B5EF4-FFF2-40B4-BE49-F238E27FC236}">
                <a16:creationId xmlns:a16="http://schemas.microsoft.com/office/drawing/2014/main" id="{A556E75B-D03E-D69A-C97F-D231F654F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 y="-212725"/>
            <a:ext cx="3048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AE026F7A-9173-474C-6E63-3E67DD3C6453}"/>
              </a:ext>
            </a:extLst>
          </p:cNvPr>
          <p:cNvSpPr>
            <a:spLocks noGrp="1"/>
          </p:cNvSpPr>
          <p:nvPr>
            <p:ph idx="1"/>
          </p:nvPr>
        </p:nvSpPr>
        <p:spPr>
          <a:xfrm>
            <a:off x="838200" y="1577341"/>
            <a:ext cx="5425442" cy="2522220"/>
          </a:xfrm>
        </p:spPr>
        <p:txBody>
          <a:bodyPr>
            <a:normAutofit/>
          </a:bodyPr>
          <a:lstStyle/>
          <a:p>
            <a:r>
              <a:rPr lang="zh-CN" altLang="en-US" b="1" dirty="0"/>
              <a:t>关于基因组选择问题</a:t>
            </a:r>
            <a:endParaRPr lang="en-US" altLang="zh-CN" b="1" dirty="0"/>
          </a:p>
          <a:p>
            <a:pPr marL="457200" indent="-457200">
              <a:buFont typeface="Arial" panose="020B0604020202020204" pitchFamily="34" charset="0"/>
              <a:buChar char="•"/>
            </a:pPr>
            <a:r>
              <a:rPr lang="zh-CN" altLang="en-US" sz="2400" dirty="0"/>
              <a:t>基因组数量多，以</a:t>
            </a:r>
            <a:r>
              <a:rPr lang="en-US" altLang="zh-CN" sz="2400" dirty="0"/>
              <a:t>SAG</a:t>
            </a:r>
            <a:r>
              <a:rPr lang="zh-CN" altLang="en-US" sz="2400" dirty="0"/>
              <a:t>为主，</a:t>
            </a:r>
            <a:r>
              <a:rPr lang="en-US" altLang="zh-CN" sz="2400" dirty="0"/>
              <a:t>isolate genome</a:t>
            </a:r>
            <a:r>
              <a:rPr lang="zh-CN" altLang="en-US" sz="2400" dirty="0"/>
              <a:t>数量少</a:t>
            </a:r>
            <a:endParaRPr lang="en-US" altLang="zh-CN" sz="2400" dirty="0"/>
          </a:p>
          <a:p>
            <a:pPr marL="457200" indent="-457200">
              <a:buFont typeface="Arial" panose="020B0604020202020204" pitchFamily="34" charset="0"/>
              <a:buChar char="•"/>
            </a:pPr>
            <a:r>
              <a:rPr lang="zh-CN" altLang="en-US" sz="2400" dirty="0"/>
              <a:t>稀有类群数量少，尤其是去冗余后</a:t>
            </a:r>
            <a:endParaRPr lang="en-US" altLang="zh-CN" sz="2400" dirty="0"/>
          </a:p>
          <a:p>
            <a:pPr marL="457200" indent="-457200">
              <a:buFont typeface="Arial" panose="020B0604020202020204" pitchFamily="34" charset="0"/>
              <a:buChar char="•"/>
            </a:pPr>
            <a:r>
              <a:rPr lang="en-US" altLang="zh-CN" sz="2400" dirty="0"/>
              <a:t>LL</a:t>
            </a:r>
            <a:r>
              <a:rPr lang="zh-CN" altLang="en-US" sz="2400" dirty="0"/>
              <a:t>型合格基因组过少，</a:t>
            </a:r>
            <a:r>
              <a:rPr lang="en-US" altLang="zh-CN" sz="2400" dirty="0"/>
              <a:t>HLII</a:t>
            </a:r>
            <a:r>
              <a:rPr lang="zh-CN" altLang="en-US" sz="2400" dirty="0"/>
              <a:t>合格基因组过多</a:t>
            </a:r>
            <a:endParaRPr lang="en-US" altLang="zh-CN" sz="2400" dirty="0"/>
          </a:p>
        </p:txBody>
      </p:sp>
    </p:spTree>
    <p:extLst>
      <p:ext uri="{BB962C8B-B14F-4D97-AF65-F5344CB8AC3E}">
        <p14:creationId xmlns:p14="http://schemas.microsoft.com/office/powerpoint/2010/main" val="148058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b="1" dirty="0">
                <a:solidFill>
                  <a:schemeClr val="tx1">
                    <a:lumMod val="85000"/>
                    <a:lumOff val="15000"/>
                  </a:schemeClr>
                </a:solidFill>
                <a:cs typeface="+mn-ea"/>
                <a:sym typeface="+mn-lt"/>
              </a:rPr>
              <a:t>3.2 </a:t>
            </a:r>
            <a:r>
              <a:rPr lang="zh-CN" altLang="en-US" sz="4400" b="1" dirty="0">
                <a:solidFill>
                  <a:schemeClr val="tx1">
                    <a:lumMod val="85000"/>
                    <a:lumOff val="15000"/>
                  </a:schemeClr>
                </a:solidFill>
                <a:cs typeface="+mn-ea"/>
                <a:sym typeface="+mn-lt"/>
              </a:rPr>
              <a:t>宏泛基因组与宏转录组部分</a:t>
            </a:r>
            <a:endParaRPr lang="en-US" altLang="zh-CN"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normAutofit/>
          </a:bodyPr>
          <a:lstStyle/>
          <a:p>
            <a:pPr defTabSz="429585">
              <a:spcAft>
                <a:spcPts val="486"/>
              </a:spcAft>
            </a:pPr>
            <a:r>
              <a:rPr lang="en-US" altLang="zh-CN" dirty="0">
                <a:latin typeface="URWPalladioL-Ital"/>
              </a:rPr>
              <a:t>3.2</a:t>
            </a:r>
            <a:r>
              <a:rPr lang="en-US" altLang="zh-CN" kern="1200" dirty="0">
                <a:latin typeface="URWPalladioL-Ital"/>
              </a:rPr>
              <a:t>.1 </a:t>
            </a:r>
            <a:r>
              <a:rPr lang="zh-CN" altLang="en-US" dirty="0">
                <a:latin typeface="URWPalladioL-Ital"/>
                <a:sym typeface="+mn-lt"/>
              </a:rPr>
              <a:t>关于泛基因组分析的分析优化</a:t>
            </a:r>
            <a:endParaRPr lang="en-US" altLang="zh-CN" dirty="0">
              <a:latin typeface="URWPalladioL-Ital"/>
              <a:sym typeface="+mn-lt"/>
            </a:endParaRPr>
          </a:p>
          <a:p>
            <a:pPr defTabSz="429585">
              <a:spcAft>
                <a:spcPts val="486"/>
              </a:spcAft>
            </a:pPr>
            <a:r>
              <a:rPr lang="en-US" altLang="zh-CN" dirty="0">
                <a:latin typeface="URWPalladioL-Ital"/>
                <a:sym typeface="+mn-lt"/>
              </a:rPr>
              <a:t>3.2.2 </a:t>
            </a:r>
            <a:r>
              <a:rPr lang="zh-CN" altLang="en-US" dirty="0">
                <a:latin typeface="URWPalladioL-Ital"/>
                <a:sym typeface="+mn-lt"/>
              </a:rPr>
              <a:t>关于宏转录组与宏基因组的分析</a:t>
            </a:r>
            <a:endParaRPr lang="en-US" altLang="zh-CN" dirty="0">
              <a:latin typeface="URWPalladioL-Ital"/>
              <a:sym typeface="+mn-lt"/>
            </a:endParaRPr>
          </a:p>
        </p:txBody>
      </p:sp>
    </p:spTree>
    <p:extLst>
      <p:ext uri="{BB962C8B-B14F-4D97-AF65-F5344CB8AC3E}">
        <p14:creationId xmlns:p14="http://schemas.microsoft.com/office/powerpoint/2010/main" val="102206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0A886-6E08-05E4-285A-3D74B931FE33}"/>
              </a:ext>
            </a:extLst>
          </p:cNvPr>
          <p:cNvSpPr>
            <a:spLocks noGrp="1"/>
          </p:cNvSpPr>
          <p:nvPr>
            <p:ph type="title"/>
          </p:nvPr>
        </p:nvSpPr>
        <p:spPr/>
        <p:txBody>
          <a:bodyPr/>
          <a:lstStyle/>
          <a:p>
            <a:pPr defTabSz="429585">
              <a:spcAft>
                <a:spcPts val="486"/>
              </a:spcAft>
            </a:pPr>
            <a:r>
              <a:rPr lang="en-US" altLang="zh-CN" b="1" dirty="0">
                <a:solidFill>
                  <a:schemeClr val="tx1">
                    <a:lumMod val="85000"/>
                    <a:lumOff val="15000"/>
                  </a:schemeClr>
                </a:solidFill>
                <a:cs typeface="+mn-ea"/>
                <a:sym typeface="+mn-lt"/>
              </a:rPr>
              <a:t>3.2.2 </a:t>
            </a:r>
            <a:r>
              <a:rPr lang="zh-CN" altLang="en-US" b="1" dirty="0">
                <a:latin typeface="URWPalladioL-Ital"/>
                <a:sym typeface="+mn-lt"/>
              </a:rPr>
              <a:t>关于宏转录组与宏基因组的分析</a:t>
            </a:r>
            <a:endParaRPr lang="en-US" altLang="zh-CN" b="1" dirty="0">
              <a:latin typeface="URWPalladioL-Ital"/>
              <a:sym typeface="+mn-lt"/>
            </a:endParaRPr>
          </a:p>
        </p:txBody>
      </p:sp>
      <p:sp>
        <p:nvSpPr>
          <p:cNvPr id="3" name="内容占位符 2">
            <a:extLst>
              <a:ext uri="{FF2B5EF4-FFF2-40B4-BE49-F238E27FC236}">
                <a16:creationId xmlns:a16="http://schemas.microsoft.com/office/drawing/2014/main" id="{6AC20914-C662-C8FF-18E3-C376CFB9EF78}"/>
              </a:ext>
            </a:extLst>
          </p:cNvPr>
          <p:cNvSpPr>
            <a:spLocks noGrp="1"/>
          </p:cNvSpPr>
          <p:nvPr>
            <p:ph idx="1"/>
          </p:nvPr>
        </p:nvSpPr>
        <p:spPr>
          <a:xfrm>
            <a:off x="701040" y="1347945"/>
            <a:ext cx="7406640" cy="4351338"/>
          </a:xfrm>
        </p:spPr>
        <p:txBody>
          <a:bodyPr>
            <a:normAutofit/>
          </a:bodyPr>
          <a:lstStyle/>
          <a:p>
            <a:r>
              <a:rPr lang="zh-CN" altLang="en-US" sz="3200" b="1" dirty="0">
                <a:solidFill>
                  <a:schemeClr val="accent1">
                    <a:lumMod val="75000"/>
                  </a:schemeClr>
                </a:solidFill>
              </a:rPr>
              <a:t>搜库的基因组选择问题</a:t>
            </a:r>
            <a:endParaRPr lang="en-US" altLang="zh-CN" sz="3200" b="1" dirty="0">
              <a:solidFill>
                <a:schemeClr val="accent1">
                  <a:lumMod val="75000"/>
                </a:schemeClr>
              </a:solidFill>
            </a:endParaRPr>
          </a:p>
          <a:p>
            <a:r>
              <a:rPr lang="zh-CN" altLang="en-US" b="1" dirty="0"/>
              <a:t>关于</a:t>
            </a:r>
            <a:r>
              <a:rPr lang="en-US" altLang="zh-CN" b="1" dirty="0" err="1"/>
              <a:t>dRep</a:t>
            </a:r>
            <a:r>
              <a:rPr lang="zh-CN" altLang="en-US" b="1" dirty="0"/>
              <a:t>的参数设置与分析目的</a:t>
            </a:r>
            <a:endParaRPr lang="en-US" altLang="zh-CN" b="1" dirty="0"/>
          </a:p>
          <a:p>
            <a:endParaRPr lang="zh-CN" altLang="en-US" b="1" dirty="0"/>
          </a:p>
        </p:txBody>
      </p:sp>
      <p:sp>
        <p:nvSpPr>
          <p:cNvPr id="5" name="内容占位符 2">
            <a:extLst>
              <a:ext uri="{FF2B5EF4-FFF2-40B4-BE49-F238E27FC236}">
                <a16:creationId xmlns:a16="http://schemas.microsoft.com/office/drawing/2014/main" id="{F232D287-CF98-674E-1925-3C86D79331F0}"/>
              </a:ext>
            </a:extLst>
          </p:cNvPr>
          <p:cNvSpPr txBox="1">
            <a:spLocks/>
          </p:cNvSpPr>
          <p:nvPr/>
        </p:nvSpPr>
        <p:spPr>
          <a:xfrm>
            <a:off x="838200" y="2335132"/>
            <a:ext cx="3985260" cy="1974375"/>
          </a:xfrm>
          <a:prstGeom prst="rect">
            <a:avLst/>
          </a:prstGeom>
          <a:solidFill>
            <a:schemeClr val="bg1"/>
          </a:solidFill>
          <a:effectLst>
            <a:glow rad="63500">
              <a:schemeClr val="accent3">
                <a:satMod val="175000"/>
                <a:alpha val="40000"/>
              </a:schemeClr>
            </a:glow>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t>dRep</a:t>
            </a:r>
            <a:r>
              <a:rPr lang="en-US" altLang="zh-CN" sz="2400" dirty="0"/>
              <a:t>:</a:t>
            </a:r>
          </a:p>
          <a:p>
            <a:pPr marL="342900" indent="-342900">
              <a:buFont typeface="Arial" panose="020B0604020202020204" pitchFamily="34" charset="0"/>
              <a:buChar char="•"/>
            </a:pPr>
            <a:r>
              <a:rPr lang="en-US" altLang="zh-CN" sz="2000" dirty="0"/>
              <a:t>95</a:t>
            </a:r>
            <a:r>
              <a:rPr lang="zh-CN" altLang="en-US" sz="2000" dirty="0"/>
              <a:t>是种水平</a:t>
            </a:r>
            <a:endParaRPr lang="en-US" altLang="zh-CN" sz="2000" dirty="0"/>
          </a:p>
          <a:p>
            <a:pPr marL="342900" indent="-342900">
              <a:buFont typeface="Arial" panose="020B0604020202020204" pitchFamily="34" charset="0"/>
              <a:buChar char="•"/>
            </a:pPr>
            <a:r>
              <a:rPr lang="en-US" altLang="zh-CN" sz="2000" dirty="0"/>
              <a:t>98</a:t>
            </a:r>
            <a:r>
              <a:rPr lang="zh-CN" altLang="en-US" sz="2000" dirty="0"/>
              <a:t>是搜库推荐</a:t>
            </a:r>
            <a:endParaRPr lang="en-US" altLang="zh-CN" sz="2000" dirty="0"/>
          </a:p>
          <a:p>
            <a:r>
              <a:rPr lang="zh-CN" altLang="en-US" sz="2000" dirty="0"/>
              <a:t>而对于原绿球藻，尤其是较小的</a:t>
            </a:r>
            <a:r>
              <a:rPr lang="en-US" altLang="zh-CN" sz="2000" dirty="0"/>
              <a:t>clade</a:t>
            </a:r>
            <a:r>
              <a:rPr lang="zh-CN" altLang="en-US" sz="2000" dirty="0"/>
              <a:t>，这个参数需要定制</a:t>
            </a:r>
          </a:p>
        </p:txBody>
      </p:sp>
      <p:pic>
        <p:nvPicPr>
          <p:cNvPr id="6" name="图片 5" descr="A screenshot of a computer&#10;&#10;描述已自动生成">
            <a:extLst>
              <a:ext uri="{FF2B5EF4-FFF2-40B4-BE49-F238E27FC236}">
                <a16:creationId xmlns:a16="http://schemas.microsoft.com/office/drawing/2014/main" id="{807615A7-66E1-BD2A-359C-53C6569C5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29" y="2335132"/>
            <a:ext cx="11171889" cy="41577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7110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0FC2010-9421-4F6F-B163-A743D888283C}"/>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59D46D4B-4052-450A-8B33-05952DB75F7D}"/>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C1934A9E-3679-4C45-922A-099F1305E330}"/>
              </a:ext>
            </a:extLst>
          </p:cNvPr>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EDEE81BD-652C-47B7-B00D-2D08B96E1E9C}"/>
              </a:ext>
            </a:extLst>
          </p:cNvPr>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a:extLst>
              <a:ext uri="{FF2B5EF4-FFF2-40B4-BE49-F238E27FC236}">
                <a16:creationId xmlns:a16="http://schemas.microsoft.com/office/drawing/2014/main" id="{88266BAF-A4A8-4115-A778-D0156C46BEC4}"/>
              </a:ext>
            </a:extLst>
          </p:cNvPr>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F118B2C4-018A-48F4-B030-AAC1E69BFCDA}"/>
              </a:ext>
            </a:extLst>
          </p:cNvPr>
          <p:cNvSpPr txBox="1"/>
          <p:nvPr/>
        </p:nvSpPr>
        <p:spPr>
          <a:xfrm>
            <a:off x="2718927" y="2080651"/>
            <a:ext cx="6754146" cy="830997"/>
          </a:xfrm>
          <a:prstGeom prst="rect">
            <a:avLst/>
          </a:prstGeom>
          <a:noFill/>
        </p:spPr>
        <p:txBody>
          <a:bodyPr wrap="square" rtlCol="0">
            <a:spAutoFit/>
          </a:bodyPr>
          <a:lstStyle/>
          <a:p>
            <a:pPr algn="dist"/>
            <a:r>
              <a:rPr lang="zh-CN" altLang="en-US" sz="4800" dirty="0">
                <a:solidFill>
                  <a:srgbClr val="1C4885"/>
                </a:solidFill>
                <a:cs typeface="+mn-ea"/>
                <a:sym typeface="+mn-lt"/>
              </a:rPr>
              <a:t>感谢观看</a:t>
            </a:r>
          </a:p>
        </p:txBody>
      </p:sp>
      <p:cxnSp>
        <p:nvCxnSpPr>
          <p:cNvPr id="10" name="直接连接符 9">
            <a:extLst>
              <a:ext uri="{FF2B5EF4-FFF2-40B4-BE49-F238E27FC236}">
                <a16:creationId xmlns:a16="http://schemas.microsoft.com/office/drawing/2014/main" id="{2F712792-C736-44B7-B59C-2843A70CF2A2}"/>
              </a:ext>
            </a:extLst>
          </p:cNvPr>
          <p:cNvCxnSpPr/>
          <p:nvPr/>
        </p:nvCxnSpPr>
        <p:spPr>
          <a:xfrm>
            <a:off x="5401597" y="3738717"/>
            <a:ext cx="13888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11E9E2A-7689-4289-A0BE-744FFAE23EA9}"/>
              </a:ext>
            </a:extLst>
          </p:cNvPr>
          <p:cNvSpPr txBox="1"/>
          <p:nvPr/>
        </p:nvSpPr>
        <p:spPr>
          <a:xfrm>
            <a:off x="2718928" y="2827444"/>
            <a:ext cx="6754145" cy="369332"/>
          </a:xfrm>
          <a:prstGeom prst="rect">
            <a:avLst/>
          </a:prstGeom>
          <a:noFill/>
        </p:spPr>
        <p:txBody>
          <a:bodyPr wrap="square" rtlCol="0">
            <a:spAutoFit/>
          </a:bodyPr>
          <a:lstStyle/>
          <a:p>
            <a:pPr algn="dist"/>
            <a:r>
              <a:rPr lang="en-US" altLang="zh-CN" dirty="0">
                <a:solidFill>
                  <a:srgbClr val="1C4885"/>
                </a:solidFill>
                <a:cs typeface="+mn-ea"/>
                <a:sym typeface="+mn-lt"/>
              </a:rPr>
              <a:t>BLUE THESIS PROPOSAL TEMPLATE</a:t>
            </a:r>
            <a:endParaRPr lang="zh-CN" altLang="en-US" dirty="0">
              <a:solidFill>
                <a:srgbClr val="1C4885"/>
              </a:solidFill>
              <a:cs typeface="+mn-ea"/>
              <a:sym typeface="+mn-lt"/>
            </a:endParaRPr>
          </a:p>
        </p:txBody>
      </p:sp>
      <p:pic>
        <p:nvPicPr>
          <p:cNvPr id="13" name="图片 12">
            <a:extLst>
              <a:ext uri="{FF2B5EF4-FFF2-40B4-BE49-F238E27FC236}">
                <a16:creationId xmlns:a16="http://schemas.microsoft.com/office/drawing/2014/main" id="{0A7DAF0C-805F-46DB-A9D9-C34CE8DED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Tree>
    <p:extLst>
      <p:ext uri="{BB962C8B-B14F-4D97-AF65-F5344CB8AC3E}">
        <p14:creationId xmlns:p14="http://schemas.microsoft.com/office/powerpoint/2010/main" val="248122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35380-828B-6E84-800D-20A3228C69BE}"/>
              </a:ext>
            </a:extLst>
          </p:cNvPr>
          <p:cNvSpPr>
            <a:spLocks noGrp="1"/>
          </p:cNvSpPr>
          <p:nvPr>
            <p:ph type="title"/>
          </p:nvPr>
        </p:nvSpPr>
        <p:spPr/>
        <p:txBody>
          <a:bodyPr/>
          <a:lstStyle/>
          <a:p>
            <a:r>
              <a:rPr lang="en-US" altLang="zh-CN" b="1" dirty="0"/>
              <a:t>1.1 </a:t>
            </a:r>
            <a:r>
              <a:rPr lang="zh-CN" altLang="en-US" b="1" dirty="0"/>
              <a:t>原绿球藻简介</a:t>
            </a:r>
          </a:p>
        </p:txBody>
      </p:sp>
      <p:sp>
        <p:nvSpPr>
          <p:cNvPr id="3" name="内容占位符 2">
            <a:extLst>
              <a:ext uri="{FF2B5EF4-FFF2-40B4-BE49-F238E27FC236}">
                <a16:creationId xmlns:a16="http://schemas.microsoft.com/office/drawing/2014/main" id="{780BF59C-4B9B-5D35-D540-7EEC8222B532}"/>
              </a:ext>
            </a:extLst>
          </p:cNvPr>
          <p:cNvSpPr>
            <a:spLocks noGrp="1"/>
          </p:cNvSpPr>
          <p:nvPr>
            <p:ph idx="1"/>
          </p:nvPr>
        </p:nvSpPr>
        <p:spPr>
          <a:xfrm>
            <a:off x="283564" y="1690687"/>
            <a:ext cx="7034126" cy="4802187"/>
          </a:xfrm>
        </p:spPr>
        <p:txBody>
          <a:bodyPr>
            <a:normAutofit/>
          </a:bodyPr>
          <a:lstStyle/>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a:t>
            </a:r>
            <a:r>
              <a:rPr lang="en-US" altLang="zh-CN" sz="2000" dirty="0">
                <a:latin typeface="微软雅黑" panose="020B0503020204020204" pitchFamily="34" charset="-122"/>
                <a:ea typeface="微软雅黑" panose="020B0503020204020204" pitchFamily="34" charset="-122"/>
              </a:rPr>
              <a:t>Prochlorococcus</a:t>
            </a:r>
            <a:r>
              <a:rPr lang="zh-CN" altLang="en-US" sz="2000" dirty="0">
                <a:latin typeface="微软雅黑" panose="020B0503020204020204" pitchFamily="34" charset="-122"/>
                <a:ea typeface="微软雅黑" panose="020B0503020204020204" pitchFamily="34" charset="-122"/>
              </a:rPr>
              <a:t>）属于蓝细菌，是目前已知数量最多（ </a:t>
            </a:r>
            <a:r>
              <a:rPr lang="en-US" altLang="zh-CN" sz="2000" dirty="0">
                <a:latin typeface="微软雅黑" panose="020B0503020204020204" pitchFamily="34" charset="-122"/>
                <a:ea typeface="微软雅黑" panose="020B0503020204020204" pitchFamily="34" charset="-122"/>
              </a:rPr>
              <a:t>104-105cells/ml </a:t>
            </a:r>
            <a:r>
              <a:rPr lang="zh-CN" altLang="en-US" sz="2000" dirty="0">
                <a:latin typeface="微软雅黑" panose="020B0503020204020204" pitchFamily="34" charset="-122"/>
                <a:ea typeface="微软雅黑" panose="020B0503020204020204" pitchFamily="34" charset="-122"/>
              </a:rPr>
              <a:t>） ，细胞体积最小（</a:t>
            </a:r>
            <a:r>
              <a:rPr lang="en-US" altLang="zh-CN" sz="2000" dirty="0">
                <a:latin typeface="微软雅黑" panose="020B0503020204020204" pitchFamily="34" charset="-122"/>
                <a:ea typeface="微软雅黑" panose="020B0503020204020204" pitchFamily="34" charset="-122"/>
              </a:rPr>
              <a:t>0.5-0.7μm</a:t>
            </a:r>
            <a:r>
              <a:rPr lang="zh-CN" altLang="en-US" sz="2000" dirty="0">
                <a:latin typeface="微软雅黑" panose="020B0503020204020204" pitchFamily="34" charset="-122"/>
                <a:ea typeface="微软雅黑" panose="020B0503020204020204" pitchFamily="34" charset="-122"/>
              </a:rPr>
              <a:t>）的产氧光合原核生物。</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原绿球藻是海洋重要的初级生产者，通过光合作用每年固定约</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亿吨碳，是“海洋碳汇”的重要贡献者。</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原绿球藻和聚球藻（</a:t>
            </a:r>
            <a:r>
              <a:rPr lang="en-US" altLang="zh-CN" sz="2000" dirty="0" err="1">
                <a:latin typeface="微软雅黑" panose="020B0503020204020204" pitchFamily="34" charset="-122"/>
                <a:ea typeface="微软雅黑" panose="020B0503020204020204" pitchFamily="34" charset="-122"/>
              </a:rPr>
              <a:t>Synechoccocus</a:t>
            </a:r>
            <a:r>
              <a:rPr lang="zh-CN" altLang="en-US" sz="2000" dirty="0">
                <a:latin typeface="微软雅黑" panose="020B0503020204020204" pitchFamily="34" charset="-122"/>
                <a:ea typeface="微软雅黑" panose="020B0503020204020204" pitchFamily="34" charset="-122"/>
              </a:rPr>
              <a:t>）两个类群，由共同的祖先演化而来，均是单细胞。</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以二乙烯基叶绿素为主要的光合色素。</a:t>
            </a:r>
          </a:p>
        </p:txBody>
      </p:sp>
      <p:pic>
        <p:nvPicPr>
          <p:cNvPr id="8" name="Picture 3">
            <a:extLst>
              <a:ext uri="{FF2B5EF4-FFF2-40B4-BE49-F238E27FC236}">
                <a16:creationId xmlns:a16="http://schemas.microsoft.com/office/drawing/2014/main" id="{92C23317-F1A2-93A5-5EDA-036DFE678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7008" y="1690688"/>
            <a:ext cx="4356988" cy="3485590"/>
          </a:xfrm>
          <a:prstGeom prst="rect">
            <a:avLst/>
          </a:prstGeom>
        </p:spPr>
      </p:pic>
      <p:sp>
        <p:nvSpPr>
          <p:cNvPr id="9" name="Rectangle 4">
            <a:extLst>
              <a:ext uri="{FF2B5EF4-FFF2-40B4-BE49-F238E27FC236}">
                <a16:creationId xmlns:a16="http://schemas.microsoft.com/office/drawing/2014/main" id="{EAC70E86-8D4E-A36A-1501-F3F9B09FDFB5}"/>
              </a:ext>
            </a:extLst>
          </p:cNvPr>
          <p:cNvSpPr/>
          <p:nvPr/>
        </p:nvSpPr>
        <p:spPr>
          <a:xfrm>
            <a:off x="7317690" y="5597037"/>
            <a:ext cx="453630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原绿球藻</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SEM</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照片 </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来源：</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MIT Chisholm Lab</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 </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63485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9F66E-AC68-B541-597F-B8BD89FB7D76}"/>
              </a:ext>
            </a:extLst>
          </p:cNvPr>
          <p:cNvSpPr>
            <a:spLocks noGrp="1"/>
          </p:cNvSpPr>
          <p:nvPr>
            <p:ph type="title"/>
          </p:nvPr>
        </p:nvSpPr>
        <p:spPr/>
        <p:txBody>
          <a:bodyPr/>
          <a:lstStyle/>
          <a:p>
            <a:r>
              <a:rPr lang="en-US" altLang="zh-CN" b="1" dirty="0"/>
              <a:t>1.2 </a:t>
            </a:r>
            <a:r>
              <a:rPr lang="zh-CN" altLang="en-US" b="1" dirty="0"/>
              <a:t>不同生态型分化</a:t>
            </a:r>
          </a:p>
        </p:txBody>
      </p:sp>
      <p:sp>
        <p:nvSpPr>
          <p:cNvPr id="4" name="Rectangle 1">
            <a:extLst>
              <a:ext uri="{FF2B5EF4-FFF2-40B4-BE49-F238E27FC236}">
                <a16:creationId xmlns:a16="http://schemas.microsoft.com/office/drawing/2014/main" id="{0BAFA321-ED31-2DB0-BF6D-A61C9FF6236E}"/>
              </a:ext>
            </a:extLst>
          </p:cNvPr>
          <p:cNvSpPr/>
          <p:nvPr/>
        </p:nvSpPr>
        <p:spPr>
          <a:xfrm>
            <a:off x="3355560" y="5765323"/>
            <a:ext cx="55579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Times New Roman" panose="02020703060505090304" charset="0"/>
              </a:rPr>
              <a:t>原绿球藻各生态型</a:t>
            </a:r>
            <a:r>
              <a:rPr kumimoji="0" 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16S-23S ITS</a:t>
            </a:r>
            <a:r>
              <a:rPr kumimoji="0" lang="zh-CN" alt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Times New Roman" panose="02020703060505090304" charset="0"/>
              </a:rPr>
              <a:t>序列的系统发育关系</a:t>
            </a:r>
            <a:r>
              <a:rPr kumimoji="0" lang="zh-CN" alt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 </a:t>
            </a:r>
            <a:endParaRPr kumimoji="0" 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endParaRPr>
          </a:p>
        </p:txBody>
      </p:sp>
      <p:sp>
        <p:nvSpPr>
          <p:cNvPr id="5" name="Rectangle 7">
            <a:extLst>
              <a:ext uri="{FF2B5EF4-FFF2-40B4-BE49-F238E27FC236}">
                <a16:creationId xmlns:a16="http://schemas.microsoft.com/office/drawing/2014/main" id="{C9610533-6E38-C396-295B-64067DB342A5}"/>
              </a:ext>
            </a:extLst>
          </p:cNvPr>
          <p:cNvSpPr/>
          <p:nvPr/>
        </p:nvSpPr>
        <p:spPr>
          <a:xfrm>
            <a:off x="681631" y="1329803"/>
            <a:ext cx="2887058" cy="4198393"/>
          </a:xfrm>
          <a:prstGeom prst="rect">
            <a:avLst/>
          </a:prstGeom>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根据可培养的原绿球藻株系不同的生理、生态以及分子进化特性，划分了</a:t>
            </a:r>
            <a:r>
              <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12</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个不同的生态型</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，包括</a:t>
            </a:r>
            <a:r>
              <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6</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种</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HL</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型</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6</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种</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LL</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型</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HL</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型原绿球藻主要分布于海洋真光层的上层，包括</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HLI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HLII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型原绿球藻主要分布于真光层的深层，包括</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LLII/III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LLIV</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endPar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p:txBody>
      </p:sp>
      <p:pic>
        <p:nvPicPr>
          <p:cNvPr id="6" name="Picture 10" descr="../../../../../../Desktop/博士毕业论文/PIcs/Screen%20Shot%202017-08-30%20at%209.">
            <a:extLst>
              <a:ext uri="{FF2B5EF4-FFF2-40B4-BE49-F238E27FC236}">
                <a16:creationId xmlns:a16="http://schemas.microsoft.com/office/drawing/2014/main" id="{69626084-7D6D-2C21-6EA1-68296828E18D}"/>
              </a:ext>
            </a:extLst>
          </p:cNvPr>
          <p:cNvPicPr>
            <a:picLocks noChangeAspect="1"/>
          </p:cNvPicPr>
          <p:nvPr/>
        </p:nvPicPr>
        <p:blipFill>
          <a:blip r:embed="rId2">
            <a:extLst>
              <a:ext uri="{28A0092B-C50C-407E-A947-70E740481C1C}">
                <a14:useLocalDpi xmlns:a14="http://schemas.microsoft.com/office/drawing/2010/main" val="0"/>
              </a:ext>
            </a:extLst>
          </a:blip>
          <a:srcRect t="17539" b="15043"/>
          <a:stretch>
            <a:fillRect/>
          </a:stretch>
        </p:blipFill>
        <p:spPr>
          <a:xfrm>
            <a:off x="8623313" y="1259628"/>
            <a:ext cx="3381445" cy="4284000"/>
          </a:xfrm>
          <a:prstGeom prst="rect">
            <a:avLst/>
          </a:prstGeom>
          <a:noFill/>
          <a:ln>
            <a:noFill/>
          </a:ln>
        </p:spPr>
      </p:pic>
      <p:pic>
        <p:nvPicPr>
          <p:cNvPr id="7" name="图片 6">
            <a:extLst>
              <a:ext uri="{FF2B5EF4-FFF2-40B4-BE49-F238E27FC236}">
                <a16:creationId xmlns:a16="http://schemas.microsoft.com/office/drawing/2014/main" id="{7C235304-2CA1-4881-6DED-233455A834EA}"/>
              </a:ext>
            </a:extLst>
          </p:cNvPr>
          <p:cNvPicPr>
            <a:picLocks noChangeAspect="1"/>
          </p:cNvPicPr>
          <p:nvPr/>
        </p:nvPicPr>
        <p:blipFill rotWithShape="1">
          <a:blip r:embed="rId3"/>
          <a:srcRect r="51271" b="49028"/>
          <a:stretch>
            <a:fillRect/>
          </a:stretch>
        </p:blipFill>
        <p:spPr>
          <a:xfrm>
            <a:off x="4079929" y="1259628"/>
            <a:ext cx="4109194" cy="4248000"/>
          </a:xfrm>
          <a:prstGeom prst="rect">
            <a:avLst/>
          </a:prstGeom>
        </p:spPr>
      </p:pic>
      <p:sp>
        <p:nvSpPr>
          <p:cNvPr id="9" name="灯片编号占位符 9">
            <a:extLst>
              <a:ext uri="{FF2B5EF4-FFF2-40B4-BE49-F238E27FC236}">
                <a16:creationId xmlns:a16="http://schemas.microsoft.com/office/drawing/2014/main" id="{CB2A1388-A3C9-F5F9-9A12-DD15E56A3282}"/>
              </a:ext>
            </a:extLst>
          </p:cNvPr>
          <p:cNvSpPr>
            <a:spLocks noGrp="1"/>
          </p:cNvSpPr>
          <p:nvPr>
            <p:ph type="sldNum" sz="quarter" idx="12"/>
          </p:nvPr>
        </p:nvSpPr>
        <p:spPr>
          <a:xfrm>
            <a:off x="86106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D259BB-D72D-9A46-A1F2-486AA9F7057F}" type="slidenum">
              <a:rPr kumimoji="1"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42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9FC89-673A-CCCA-E181-B9B210879DD5}"/>
              </a:ext>
            </a:extLst>
          </p:cNvPr>
          <p:cNvSpPr>
            <a:spLocks noGrp="1"/>
          </p:cNvSpPr>
          <p:nvPr>
            <p:ph type="title"/>
          </p:nvPr>
        </p:nvSpPr>
        <p:spPr>
          <a:xfrm>
            <a:off x="838201" y="373609"/>
            <a:ext cx="10515600" cy="1325563"/>
          </a:xfrm>
        </p:spPr>
        <p:txBody>
          <a:bodyPr/>
          <a:lstStyle/>
          <a:p>
            <a:r>
              <a:rPr lang="en-US" altLang="zh-CN" b="1" dirty="0"/>
              <a:t>1.3</a:t>
            </a:r>
            <a:r>
              <a:rPr lang="zh-CN" altLang="en-US" b="1" dirty="0"/>
              <a:t> 原绿球藻的基因组</a:t>
            </a:r>
          </a:p>
        </p:txBody>
      </p:sp>
      <p:pic>
        <p:nvPicPr>
          <p:cNvPr id="4" name="图片 3">
            <a:extLst>
              <a:ext uri="{FF2B5EF4-FFF2-40B4-BE49-F238E27FC236}">
                <a16:creationId xmlns:a16="http://schemas.microsoft.com/office/drawing/2014/main" id="{390A01DB-8A09-D843-7E7B-9CF6E97E0368}"/>
              </a:ext>
            </a:extLst>
          </p:cNvPr>
          <p:cNvPicPr>
            <a:picLocks noChangeAspect="1"/>
          </p:cNvPicPr>
          <p:nvPr/>
        </p:nvPicPr>
        <p:blipFill>
          <a:blip r:embed="rId2"/>
          <a:stretch>
            <a:fillRect/>
          </a:stretch>
        </p:blipFill>
        <p:spPr>
          <a:xfrm>
            <a:off x="838199" y="1344864"/>
            <a:ext cx="4589727" cy="4565697"/>
          </a:xfrm>
          <a:prstGeom prst="rect">
            <a:avLst/>
          </a:prstGeom>
        </p:spPr>
      </p:pic>
      <p:sp>
        <p:nvSpPr>
          <p:cNvPr id="5" name="Rectangle 4">
            <a:extLst>
              <a:ext uri="{FF2B5EF4-FFF2-40B4-BE49-F238E27FC236}">
                <a16:creationId xmlns:a16="http://schemas.microsoft.com/office/drawing/2014/main" id="{802CD552-27EF-FC61-F77B-871ED0988855}"/>
              </a:ext>
            </a:extLst>
          </p:cNvPr>
          <p:cNvSpPr/>
          <p:nvPr/>
        </p:nvSpPr>
        <p:spPr>
          <a:xfrm>
            <a:off x="160310" y="6084281"/>
            <a:ext cx="620394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基于</a:t>
            </a:r>
            <a:r>
              <a:rPr kumimoji="0" 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31</a:t>
            </a:r>
            <a:r>
              <a:rPr kumimoji="0" lang="zh-CN" alt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Times New Roman" panose="02020703060505090304" charset="0"/>
              </a:rPr>
              <a:t>个核心基因氨基酸序列构建的原绿球藻进化树</a:t>
            </a:r>
            <a:r>
              <a:rPr kumimoji="0" lang="zh-CN" alt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 </a:t>
            </a:r>
            <a:endParaRPr kumimoji="0" 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a16="http://schemas.microsoft.com/office/drawing/2014/main" id="{228EFAB0-A136-9657-1BDE-0EE7B42DE5E7}"/>
              </a:ext>
            </a:extLst>
          </p:cNvPr>
          <p:cNvSpPr/>
          <p:nvPr/>
        </p:nvSpPr>
        <p:spPr>
          <a:xfrm>
            <a:off x="5819134" y="1712169"/>
            <a:ext cx="5796339" cy="4643661"/>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HLII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型的基因组只有大约</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1.6-1.7 </a:t>
            </a:r>
            <a:r>
              <a:rPr kumimoji="0" lang="en-US" sz="1800" b="0" i="0" u="none" strike="noStrike" kern="1200" cap="none" spc="0" normalizeH="0" baseline="0" noProof="0" dirty="0" err="1">
                <a:ln>
                  <a:noFill/>
                </a:ln>
                <a:solidFill>
                  <a:srgbClr val="FF0000"/>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，编码约</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1800-1900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个基因，</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是目前已知最小的非共生光合自养生物的基因组。</a:t>
            </a:r>
            <a:endPar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基因组略大（</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1.8-1.9 </a:t>
            </a:r>
            <a:r>
              <a:rPr kumimoji="0" lang="en-US" sz="18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），编码</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2000-2200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个基因。</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LLII/III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基因组也较小（</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1.7-1.8 </a:t>
            </a:r>
            <a:r>
              <a:rPr kumimoji="0" lang="en-US" sz="18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），与</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HLI-II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接近。</a:t>
            </a:r>
            <a:endPar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LLIV</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型的基因组较大，约</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2.4-2.6 </a:t>
            </a:r>
            <a:r>
              <a:rPr kumimoji="0" lang="en-US" sz="1800" b="0" i="0" u="none" strike="noStrike" kern="1200" cap="none" spc="0" normalizeH="0" baseline="0" noProof="0" dirty="0" err="1">
                <a:ln>
                  <a:noFill/>
                </a:ln>
                <a:solidFill>
                  <a:srgbClr val="FF0000"/>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，接近于一些海洋聚球藻。</a:t>
            </a:r>
            <a:endPar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从</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GC</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含量</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上分析，</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HLI</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HLII</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低约</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31%</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约</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35%</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LII/III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约为</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38%</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，而</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LLIV</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明显较高约为</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50%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，接近于海洋聚球藻。</a:t>
            </a:r>
            <a:endPar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9" name="文本框 8">
            <a:extLst>
              <a:ext uri="{FF2B5EF4-FFF2-40B4-BE49-F238E27FC236}">
                <a16:creationId xmlns:a16="http://schemas.microsoft.com/office/drawing/2014/main" id="{3A057A39-2AB5-2A16-8516-00873C11C5A1}"/>
              </a:ext>
            </a:extLst>
          </p:cNvPr>
          <p:cNvSpPr txBox="1"/>
          <p:nvPr/>
        </p:nvSpPr>
        <p:spPr>
          <a:xfrm>
            <a:off x="6096000" y="1250504"/>
            <a:ext cx="50422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16DB6"/>
                </a:solidFill>
                <a:effectLst/>
                <a:uLnTx/>
                <a:uFillTx/>
                <a:latin typeface="Microsoft YaHei" panose="020B0503020204020204" pitchFamily="34" charset="-122"/>
                <a:ea typeface="Microsoft YaHei" panose="020B0503020204020204" pitchFamily="34" charset="-122"/>
                <a:cs typeface="+mn-cs"/>
              </a:rPr>
              <a:t>不同生态型的基因组基本特征</a:t>
            </a:r>
          </a:p>
        </p:txBody>
      </p:sp>
    </p:spTree>
    <p:extLst>
      <p:ext uri="{BB962C8B-B14F-4D97-AF65-F5344CB8AC3E}">
        <p14:creationId xmlns:p14="http://schemas.microsoft.com/office/powerpoint/2010/main" val="4275348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49761FD-F978-4962-B0D6-41769080FB75}"/>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2" name="矩形 11">
            <a:extLst>
              <a:ext uri="{FF2B5EF4-FFF2-40B4-BE49-F238E27FC236}">
                <a16:creationId xmlns:a16="http://schemas.microsoft.com/office/drawing/2014/main" id="{104A85DC-2074-4BC1-B28C-776998348689}"/>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3" name="圆角矩形 5">
            <a:extLst>
              <a:ext uri="{FF2B5EF4-FFF2-40B4-BE49-F238E27FC236}">
                <a16:creationId xmlns:a16="http://schemas.microsoft.com/office/drawing/2014/main" id="{9E98047A-79DA-4634-8EC0-80DB78D2CDA4}"/>
              </a:ext>
            </a:extLst>
          </p:cNvPr>
          <p:cNvSpPr/>
          <p:nvPr/>
        </p:nvSpPr>
        <p:spPr>
          <a:xfrm>
            <a:off x="403122" y="37670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pic>
        <p:nvPicPr>
          <p:cNvPr id="14" name="图片 13">
            <a:extLst>
              <a:ext uri="{FF2B5EF4-FFF2-40B4-BE49-F238E27FC236}">
                <a16:creationId xmlns:a16="http://schemas.microsoft.com/office/drawing/2014/main" id="{35B77609-DDC8-4A98-B240-67F253CA6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19" name="椭圆 18">
            <a:extLst>
              <a:ext uri="{FF2B5EF4-FFF2-40B4-BE49-F238E27FC236}">
                <a16:creationId xmlns:a16="http://schemas.microsoft.com/office/drawing/2014/main" id="{73DB0E6F-A399-4C10-9027-F52559B6FAEA}"/>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2</a:t>
            </a:r>
            <a:endParaRPr kumimoji="0" lang="zh-CN" altLang="en-US" sz="13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0" name="文本框 19">
            <a:extLst>
              <a:ext uri="{FF2B5EF4-FFF2-40B4-BE49-F238E27FC236}">
                <a16:creationId xmlns:a16="http://schemas.microsoft.com/office/drawing/2014/main" id="{F9D44AE4-CAB9-4C88-A9B9-1235E51A6943}"/>
              </a:ext>
            </a:extLst>
          </p:cNvPr>
          <p:cNvSpPr txBox="1"/>
          <p:nvPr/>
        </p:nvSpPr>
        <p:spPr>
          <a:xfrm>
            <a:off x="4476984" y="2420811"/>
            <a:ext cx="6894021" cy="769441"/>
          </a:xfrm>
          <a:prstGeom prst="rect">
            <a:avLst/>
          </a:prstGeom>
          <a:noFill/>
        </p:spPr>
        <p:txBody>
          <a:bodyPr wrap="square" rtlCol="0">
            <a:spAutoFit/>
          </a:bodyPr>
          <a:lstStyle/>
          <a:p>
            <a:pPr marL="0" marR="0" lvl="0" indent="0" algn="dist" defTabSz="429585" rtl="0" eaLnBrk="1" fontAlgn="auto" latinLnBrk="0" hangingPunct="1">
              <a:lnSpc>
                <a:spcPct val="100000"/>
              </a:lnSpc>
              <a:spcBef>
                <a:spcPts val="0"/>
              </a:spcBef>
              <a:spcAft>
                <a:spcPts val="486"/>
              </a:spcAft>
              <a:buClrTx/>
              <a:buSzTx/>
              <a:buFontTx/>
              <a:buNone/>
              <a:tabLst/>
              <a:defRPr/>
            </a:pPr>
            <a:r>
              <a:rPr kumimoji="0" lang="zh-CN" altLang="en-US" sz="4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当前工作进展</a:t>
            </a:r>
          </a:p>
        </p:txBody>
      </p:sp>
      <p:cxnSp>
        <p:nvCxnSpPr>
          <p:cNvPr id="21" name="直接连接符 20">
            <a:extLst>
              <a:ext uri="{FF2B5EF4-FFF2-40B4-BE49-F238E27FC236}">
                <a16:creationId xmlns:a16="http://schemas.microsoft.com/office/drawing/2014/main" id="{35E3F2A7-84F6-4626-8ED3-DB26EE6B33C4}"/>
              </a:ext>
            </a:extLst>
          </p:cNvPr>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D8A3D2B-E224-4682-9007-E029F9A813A4}"/>
              </a:ext>
            </a:extLst>
          </p:cNvPr>
          <p:cNvSpPr txBox="1"/>
          <p:nvPr/>
        </p:nvSpPr>
        <p:spPr>
          <a:xfrm>
            <a:off x="4663554" y="3484486"/>
            <a:ext cx="689402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2.1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基于基因组的系统发育分析部分</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2.2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基于基因的系统发育分析部分</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2.3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泛基因组分析部分</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392032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基于基因组的系统发育分析部分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rPr>
              <a:t>.1.1 </a:t>
            </a:r>
            <a:r>
              <a:rPr lang="zh-CN" altLang="en-US" dirty="0">
                <a:latin typeface="URWPalladioL-Ital"/>
              </a:rPr>
              <a:t>关于</a:t>
            </a:r>
            <a:r>
              <a:rPr lang="zh-CN" altLang="en-US" sz="2800" kern="1200" dirty="0">
                <a:latin typeface="URWPalladioL-Ital"/>
              </a:rPr>
              <a:t>原绿球藻基因组</a:t>
            </a:r>
            <a:r>
              <a:rPr lang="zh-CN" altLang="en-US" dirty="0">
                <a:latin typeface="URWPalladioL-Ital"/>
              </a:rPr>
              <a:t>数据的预处理方法</a:t>
            </a:r>
            <a:endParaRPr lang="en-US" altLang="zh-CN" sz="2800" kern="1200" dirty="0">
              <a:latin typeface="URWPalladioL-Ital"/>
            </a:endParaRPr>
          </a:p>
          <a:p>
            <a:pPr defTabSz="429585">
              <a:spcAft>
                <a:spcPts val="486"/>
              </a:spcAft>
            </a:pPr>
            <a:r>
              <a:rPr lang="en-US" altLang="zh-CN" dirty="0">
                <a:latin typeface="URWPalladioL-Ital"/>
                <a:sym typeface="+mn-lt"/>
              </a:rPr>
              <a:t>2</a:t>
            </a:r>
            <a:r>
              <a:rPr lang="en-US" altLang="zh-CN" sz="2800" dirty="0">
                <a:latin typeface="URWPalladioL-Ital"/>
                <a:sym typeface="+mn-lt"/>
              </a:rPr>
              <a:t>.1.2 </a:t>
            </a:r>
            <a:r>
              <a:rPr lang="zh-CN" altLang="en-US" sz="2800" dirty="0">
                <a:latin typeface="URWPalladioL-Ital"/>
                <a:sym typeface="+mn-lt"/>
              </a:rPr>
              <a:t>基于</a:t>
            </a:r>
            <a:r>
              <a:rPr lang="en-US" altLang="zh-CN" sz="2800" dirty="0">
                <a:latin typeface="URWPalladioL-Ital"/>
                <a:sym typeface="+mn-lt"/>
              </a:rPr>
              <a:t>GTDB</a:t>
            </a:r>
            <a:r>
              <a:rPr lang="zh-CN" altLang="en-US" dirty="0">
                <a:latin typeface="URWPalladioL-Ital"/>
                <a:sym typeface="+mn-lt"/>
              </a:rPr>
              <a:t>的</a:t>
            </a:r>
            <a:r>
              <a:rPr lang="en-US" altLang="zh-CN" dirty="0">
                <a:latin typeface="URWPalladioL-Ital"/>
                <a:sym typeface="+mn-lt"/>
              </a:rPr>
              <a:t>117</a:t>
            </a:r>
            <a:r>
              <a:rPr lang="zh-CN" altLang="en-US" dirty="0">
                <a:latin typeface="URWPalladioL-Ital"/>
                <a:sym typeface="+mn-lt"/>
              </a:rPr>
              <a:t>个核心基因的</a:t>
            </a:r>
            <a:r>
              <a:rPr lang="zh-CN" altLang="en-US" sz="2800" dirty="0">
                <a:latin typeface="URWPalladioL-Ital"/>
                <a:sym typeface="+mn-lt"/>
              </a:rPr>
              <a:t>系统发育分析</a:t>
            </a:r>
            <a:endParaRPr lang="en-US" altLang="zh-CN" dirty="0">
              <a:latin typeface="URWPalladioL-Ital"/>
              <a:sym typeface="+mn-lt"/>
            </a:endParaRPr>
          </a:p>
          <a:p>
            <a:pPr defTabSz="429585">
              <a:spcAft>
                <a:spcPts val="486"/>
              </a:spcAft>
            </a:pPr>
            <a:r>
              <a:rPr lang="en-US" altLang="zh-CN" dirty="0">
                <a:latin typeface="URWPalladioL-Ital"/>
                <a:cs typeface="+mn-ea"/>
                <a:sym typeface="+mn-lt"/>
              </a:rPr>
              <a:t>2.1.3 </a:t>
            </a:r>
            <a:r>
              <a:rPr lang="zh-CN" altLang="en-US" dirty="0">
                <a:latin typeface="URWPalladioL-Ital"/>
                <a:cs typeface="+mn-ea"/>
                <a:sym typeface="+mn-lt"/>
              </a:rPr>
              <a:t>基于</a:t>
            </a:r>
            <a:r>
              <a:rPr lang="en-US" altLang="zh-CN" dirty="0" err="1">
                <a:latin typeface="URWPalladioL-Ital"/>
                <a:cs typeface="+mn-ea"/>
                <a:sym typeface="+mn-lt"/>
              </a:rPr>
              <a:t>anvio</a:t>
            </a:r>
            <a:r>
              <a:rPr lang="zh-CN" altLang="en-US" dirty="0">
                <a:latin typeface="URWPalladioL-Ital"/>
                <a:cs typeface="+mn-ea"/>
                <a:sym typeface="+mn-lt"/>
              </a:rPr>
              <a:t>的</a:t>
            </a:r>
            <a:r>
              <a:rPr lang="en-US" altLang="zh-CN" dirty="0">
                <a:latin typeface="URWPalladioL-Ital"/>
                <a:cs typeface="+mn-ea"/>
                <a:sym typeface="+mn-lt"/>
              </a:rPr>
              <a:t>pangenome – phylogeny</a:t>
            </a:r>
            <a:r>
              <a:rPr lang="zh-CN" altLang="en-US" dirty="0">
                <a:latin typeface="URWPalladioL-Ital"/>
                <a:cs typeface="+mn-ea"/>
                <a:sym typeface="+mn-lt"/>
              </a:rPr>
              <a:t>分析</a:t>
            </a:r>
            <a:endParaRPr lang="zh-CN" altLang="en-US" dirty="0"/>
          </a:p>
          <a:p>
            <a:endParaRPr lang="zh-CN" altLang="en-US" dirty="0"/>
          </a:p>
        </p:txBody>
      </p:sp>
    </p:spTree>
    <p:extLst>
      <p:ext uri="{BB962C8B-B14F-4D97-AF65-F5344CB8AC3E}">
        <p14:creationId xmlns:p14="http://schemas.microsoft.com/office/powerpoint/2010/main" val="425140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b="1" dirty="0">
                <a:latin typeface="URWPalladioL-Ital"/>
              </a:rPr>
              <a:t>2</a:t>
            </a:r>
            <a:r>
              <a:rPr lang="en-US" altLang="zh-CN" sz="4400" b="1" kern="1200" dirty="0">
                <a:latin typeface="URWPalladioL-Ital"/>
                <a:ea typeface="+mn-ea"/>
                <a:cs typeface="+mn-cs"/>
              </a:rPr>
              <a:t>.1.1 </a:t>
            </a:r>
            <a:r>
              <a:rPr lang="zh-CN" altLang="en-US" sz="4400" b="1" kern="1200" dirty="0">
                <a:latin typeface="URWPalladioL-Ital"/>
                <a:ea typeface="+mn-ea"/>
                <a:cs typeface="+mn-cs"/>
              </a:rPr>
              <a:t>关于原绿球藻基因组的预处理方法</a:t>
            </a:r>
            <a:endParaRPr lang="zh-CN" altLang="en-US" b="1"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96741" y="1475911"/>
            <a:ext cx="6965160" cy="4967485"/>
          </a:xfrm>
        </p:spPr>
        <p:txBody>
          <a:bodyPr>
            <a:normAutofit lnSpcReduction="10000"/>
          </a:bodyPr>
          <a:lstStyle/>
          <a:p>
            <a:r>
              <a:rPr lang="en-US" altLang="zh-CN" b="1" dirty="0" err="1"/>
              <a:t>acdc</a:t>
            </a:r>
            <a:r>
              <a:rPr lang="en-US" altLang="zh-CN" b="1" dirty="0"/>
              <a:t> – </a:t>
            </a:r>
            <a:r>
              <a:rPr lang="zh-CN" altLang="en-US" b="1" dirty="0"/>
              <a:t>去污染</a:t>
            </a:r>
            <a:endParaRPr lang="en-US" altLang="zh-CN" b="1" dirty="0"/>
          </a:p>
          <a:p>
            <a:r>
              <a:rPr lang="en-US" altLang="zh-CN" sz="2400" dirty="0"/>
              <a:t>    </a:t>
            </a:r>
            <a:r>
              <a:rPr lang="zh-CN" altLang="en-US" sz="2400" dirty="0"/>
              <a:t>对于全部</a:t>
            </a:r>
            <a:r>
              <a:rPr lang="en-US" altLang="zh-CN" sz="2400" dirty="0"/>
              <a:t>1418</a:t>
            </a:r>
            <a:r>
              <a:rPr lang="zh-CN" altLang="en-US" sz="2400" dirty="0"/>
              <a:t>株系的基因组进行了去污染</a:t>
            </a:r>
          </a:p>
          <a:p>
            <a:r>
              <a:rPr lang="en-US" altLang="zh-CN" b="1" dirty="0" err="1"/>
              <a:t>Checkm</a:t>
            </a:r>
            <a:r>
              <a:rPr lang="en-US" altLang="zh-CN" b="1" dirty="0"/>
              <a:t> – </a:t>
            </a:r>
            <a:r>
              <a:rPr lang="zh-CN" altLang="en-US" b="1" dirty="0"/>
              <a:t>质量筛选</a:t>
            </a:r>
            <a:endParaRPr lang="en-US" altLang="zh-CN" b="1" dirty="0"/>
          </a:p>
          <a:p>
            <a:pPr marL="914400" lvl="1" indent="-457200">
              <a:lnSpc>
                <a:spcPct val="125000"/>
              </a:lnSpc>
              <a:buFont typeface="+mj-lt"/>
              <a:buAutoNum type="arabicPeriod"/>
            </a:pPr>
            <a:r>
              <a:rPr lang="zh-CN" altLang="en-US" dirty="0"/>
              <a:t>使用</a:t>
            </a:r>
            <a:r>
              <a:rPr lang="en-US" altLang="zh-CN" dirty="0" err="1"/>
              <a:t>checkm</a:t>
            </a:r>
            <a:r>
              <a:rPr lang="zh-CN" altLang="en-US" dirty="0"/>
              <a:t>提供的，适用于原绿球藻的基因集，对于所有基因组进行了质量评价，</a:t>
            </a:r>
          </a:p>
          <a:p>
            <a:pPr marL="914400" lvl="1" indent="-457200">
              <a:lnSpc>
                <a:spcPct val="125000"/>
              </a:lnSpc>
              <a:buFont typeface="+mj-lt"/>
              <a:buAutoNum type="arabicPeriod"/>
            </a:pPr>
            <a:r>
              <a:rPr lang="zh-CN" altLang="en-US" dirty="0"/>
              <a:t>对于该基因集的基因频数进行分析，去除</a:t>
            </a:r>
            <a:r>
              <a:rPr lang="en-US" altLang="zh-CN" dirty="0"/>
              <a:t>0.5</a:t>
            </a:r>
            <a:r>
              <a:rPr lang="zh-CN" altLang="en-US" dirty="0"/>
              <a:t>以下的基因，构建一个更合适的基因集</a:t>
            </a:r>
            <a:br>
              <a:rPr lang="en-US" altLang="zh-CN" dirty="0"/>
            </a:br>
            <a:r>
              <a:rPr lang="en-US" altLang="zh-CN" b="1" dirty="0">
                <a:solidFill>
                  <a:schemeClr val="accent1">
                    <a:lumMod val="75000"/>
                  </a:schemeClr>
                </a:solidFill>
              </a:rPr>
              <a:t>&gt;</a:t>
            </a:r>
            <a:r>
              <a:rPr lang="en-US" altLang="zh-CN" dirty="0">
                <a:solidFill>
                  <a:schemeClr val="accent1">
                    <a:lumMod val="75000"/>
                  </a:schemeClr>
                </a:solidFill>
              </a:rPr>
              <a:t> </a:t>
            </a:r>
            <a:r>
              <a:rPr lang="zh-CN" altLang="en-US" dirty="0">
                <a:solidFill>
                  <a:schemeClr val="accent1">
                    <a:lumMod val="75000"/>
                  </a:schemeClr>
                </a:solidFill>
              </a:rPr>
              <a:t>不合格基因比例极低，故本次使用原基因集的质量结果</a:t>
            </a:r>
          </a:p>
          <a:p>
            <a:pPr marL="914400" lvl="1" indent="-457200">
              <a:lnSpc>
                <a:spcPct val="125000"/>
              </a:lnSpc>
              <a:buFont typeface="+mj-lt"/>
              <a:buAutoNum type="arabicPeriod"/>
            </a:pPr>
            <a:r>
              <a:rPr lang="zh-CN" altLang="en-US" dirty="0"/>
              <a:t>这里就以 </a:t>
            </a:r>
            <a:r>
              <a:rPr lang="zh-CN" altLang="en-US" b="1" dirty="0"/>
              <a:t>完整度</a:t>
            </a:r>
            <a:r>
              <a:rPr lang="en-US" altLang="zh-CN" b="1" dirty="0">
                <a:solidFill>
                  <a:srgbClr val="FF0000"/>
                </a:solidFill>
              </a:rPr>
              <a:t>25</a:t>
            </a:r>
            <a:r>
              <a:rPr lang="en-US" altLang="zh-CN" b="1" dirty="0"/>
              <a:t> </a:t>
            </a:r>
            <a:r>
              <a:rPr lang="zh-CN" altLang="en-US" b="1" dirty="0"/>
              <a:t>异质性</a:t>
            </a:r>
            <a:r>
              <a:rPr lang="en-US" altLang="zh-CN" b="1" dirty="0">
                <a:solidFill>
                  <a:srgbClr val="FF0000"/>
                </a:solidFill>
              </a:rPr>
              <a:t>10 </a:t>
            </a:r>
            <a:r>
              <a:rPr lang="zh-CN" altLang="en-US" b="1" dirty="0"/>
              <a:t>污染度</a:t>
            </a:r>
            <a:r>
              <a:rPr lang="en-US" altLang="zh-CN" b="1" dirty="0">
                <a:solidFill>
                  <a:srgbClr val="FF0000"/>
                </a:solidFill>
              </a:rPr>
              <a:t>5</a:t>
            </a:r>
            <a:r>
              <a:rPr lang="en-US" altLang="zh-CN" b="1" dirty="0"/>
              <a:t> </a:t>
            </a:r>
            <a:r>
              <a:rPr lang="zh-CN" altLang="en-US" dirty="0"/>
              <a:t>为标准，初步筛选了合格基因组</a:t>
            </a:r>
          </a:p>
        </p:txBody>
      </p:sp>
      <p:pic>
        <p:nvPicPr>
          <p:cNvPr id="5" name="图片 4" descr="A screenshot of a computer&#10;&#10;描述已自动生成">
            <a:extLst>
              <a:ext uri="{FF2B5EF4-FFF2-40B4-BE49-F238E27FC236}">
                <a16:creationId xmlns:a16="http://schemas.microsoft.com/office/drawing/2014/main" id="{D0F8B9BA-B2C8-D543-F82D-D6ABC232B250}"/>
              </a:ext>
            </a:extLst>
          </p:cNvPr>
          <p:cNvPicPr>
            <a:picLocks noChangeAspect="1"/>
          </p:cNvPicPr>
          <p:nvPr/>
        </p:nvPicPr>
        <p:blipFill rotWithShape="1">
          <a:blip r:embed="rId3">
            <a:extLst>
              <a:ext uri="{28A0092B-C50C-407E-A947-70E740481C1C}">
                <a14:useLocalDpi xmlns:a14="http://schemas.microsoft.com/office/drawing/2010/main" val="0"/>
              </a:ext>
            </a:extLst>
          </a:blip>
          <a:srcRect l="17778"/>
          <a:stretch/>
        </p:blipFill>
        <p:spPr>
          <a:xfrm>
            <a:off x="7161900" y="1525389"/>
            <a:ext cx="5030100" cy="4967485"/>
          </a:xfrm>
          <a:prstGeom prst="rect">
            <a:avLst/>
          </a:prstGeom>
        </p:spPr>
      </p:pic>
      <p:sp>
        <p:nvSpPr>
          <p:cNvPr id="7" name="内容占位符 2">
            <a:extLst>
              <a:ext uri="{FF2B5EF4-FFF2-40B4-BE49-F238E27FC236}">
                <a16:creationId xmlns:a16="http://schemas.microsoft.com/office/drawing/2014/main" id="{FD08B265-6B0D-F14D-7BEE-8ED6A51B08E9}"/>
              </a:ext>
            </a:extLst>
          </p:cNvPr>
          <p:cNvSpPr txBox="1">
            <a:spLocks/>
          </p:cNvSpPr>
          <p:nvPr/>
        </p:nvSpPr>
        <p:spPr>
          <a:xfrm>
            <a:off x="471948" y="5201265"/>
            <a:ext cx="5364095" cy="4916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2">
            <a:extLst>
              <a:ext uri="{FF2B5EF4-FFF2-40B4-BE49-F238E27FC236}">
                <a16:creationId xmlns:a16="http://schemas.microsoft.com/office/drawing/2014/main" id="{C2917EAA-51C4-6248-250D-A8F667D44E23}"/>
              </a:ext>
            </a:extLst>
          </p:cNvPr>
          <p:cNvSpPr txBox="1">
            <a:spLocks/>
          </p:cNvSpPr>
          <p:nvPr/>
        </p:nvSpPr>
        <p:spPr>
          <a:xfrm>
            <a:off x="7323811" y="6510140"/>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图</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2.1.1 </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GTDB</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的去污染基因组系统发育树</a:t>
            </a:r>
          </a:p>
        </p:txBody>
      </p:sp>
    </p:spTree>
    <p:extLst>
      <p:ext uri="{BB962C8B-B14F-4D97-AF65-F5344CB8AC3E}">
        <p14:creationId xmlns:p14="http://schemas.microsoft.com/office/powerpoint/2010/main" val="4069031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634</TotalTime>
  <Words>2359</Words>
  <Application>Microsoft Office PowerPoint</Application>
  <PresentationFormat>宽屏</PresentationFormat>
  <Paragraphs>262</Paragraphs>
  <Slides>36</Slides>
  <Notes>12</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36</vt:i4>
      </vt:variant>
    </vt:vector>
  </HeadingPairs>
  <TitlesOfParts>
    <vt:vector size="48" baseType="lpstr">
      <vt:lpstr>-apple-system</vt:lpstr>
      <vt:lpstr>URWPalladioL-Ital</vt:lpstr>
      <vt:lpstr>等线</vt:lpstr>
      <vt:lpstr>等线 Light</vt:lpstr>
      <vt:lpstr>汉仪大宋简</vt:lpstr>
      <vt:lpstr>Microsoft YaHei</vt:lpstr>
      <vt:lpstr>Microsoft YaHei</vt:lpstr>
      <vt:lpstr>Aharoni</vt:lpstr>
      <vt:lpstr>Arial</vt:lpstr>
      <vt:lpstr>Office 主题​​</vt:lpstr>
      <vt:lpstr>1_Office 主题​​</vt:lpstr>
      <vt:lpstr>Acrobat Document</vt:lpstr>
      <vt:lpstr>PowerPoint 演示文稿</vt:lpstr>
      <vt:lpstr>PowerPoint 演示文稿</vt:lpstr>
      <vt:lpstr>PowerPoint 演示文稿</vt:lpstr>
      <vt:lpstr>1.1 原绿球藻简介</vt:lpstr>
      <vt:lpstr>1.2 不同生态型分化</vt:lpstr>
      <vt:lpstr>1.3 原绿球藻的基因组</vt:lpstr>
      <vt:lpstr>PowerPoint 演示文稿</vt:lpstr>
      <vt:lpstr>2.1 基于基因组的系统发育分析部分</vt:lpstr>
      <vt:lpstr>2.1.1 关于原绿球藻基因组的预处理方法</vt:lpstr>
      <vt:lpstr>2.1.1 关于原绿球藻基因组的预处理方法</vt:lpstr>
      <vt:lpstr>2.1 基于基因组的系统发育分析部分</vt:lpstr>
      <vt:lpstr>2.1.2 基于GTDB的系统发育分析</vt:lpstr>
      <vt:lpstr>2.2 基于基因的系统发育分析部分</vt:lpstr>
      <vt:lpstr>2.2.1 基于泛基因组的核心簇建树</vt:lpstr>
      <vt:lpstr>2.2 基于基因的系统发育分析部分</vt:lpstr>
      <vt:lpstr>2.2.2 基于直系同源基因的串联法建树</vt:lpstr>
      <vt:lpstr>2.2 基于基因的系统发育分析部分</vt:lpstr>
      <vt:lpstr>2.2.3 建树结果及问题展示</vt:lpstr>
      <vt:lpstr>2.2.3 建树结果及问题展示</vt:lpstr>
      <vt:lpstr>2.2.3 建树结果及问题展示</vt:lpstr>
      <vt:lpstr>2.2.3 建树结果及问题展示</vt:lpstr>
      <vt:lpstr>2.2.3 建树结果及问题展示</vt:lpstr>
      <vt:lpstr>2.3 泛基因组分析部分</vt:lpstr>
      <vt:lpstr>PowerPoint 演示文稿</vt:lpstr>
      <vt:lpstr>3.1 系统发育学与群体遗传学分析</vt:lpstr>
      <vt:lpstr>3.1.1 系统发育学优化</vt:lpstr>
      <vt:lpstr>3.1.1 系统发育学优化</vt:lpstr>
      <vt:lpstr>3.1.1 系统发育学优化</vt:lpstr>
      <vt:lpstr>3.1 系统发育学与群体遗传学分析</vt:lpstr>
      <vt:lpstr>3.1.2 群体遗传学分析</vt:lpstr>
      <vt:lpstr>3.2 宏泛基因组与宏转录组部分</vt:lpstr>
      <vt:lpstr>3.2.1 关于泛基因组分析的分析优化</vt:lpstr>
      <vt:lpstr>3.2.1 关于泛基因组分析的分析优化</vt:lpstr>
      <vt:lpstr>3.2 宏泛基因组与宏转录组部分</vt:lpstr>
      <vt:lpstr>3.2.2 关于宏转录组与宏基因组的分析</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陆航 王</dc:creator>
  <cp:lastModifiedBy>陆航 王</cp:lastModifiedBy>
  <cp:revision>61</cp:revision>
  <dcterms:created xsi:type="dcterms:W3CDTF">2023-09-11T12:42:24Z</dcterms:created>
  <dcterms:modified xsi:type="dcterms:W3CDTF">2023-09-14T12:24:46Z</dcterms:modified>
</cp:coreProperties>
</file>